
<file path=[Content_Types].xml><?xml version="1.0" encoding="utf-8"?>
<Types xmlns="http://schemas.openxmlformats.org/package/2006/content-types">
  <Default Extension="xml" ContentType="application/xml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drawings/drawing1.xml" ContentType="application/vnd.openxmlformats-officedocument.drawingml.chartshapes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ppt/charts/chart2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8" r:id="rId2"/>
    <p:sldId id="314" r:id="rId3"/>
    <p:sldId id="323" r:id="rId4"/>
    <p:sldId id="313" r:id="rId5"/>
    <p:sldId id="352" r:id="rId6"/>
    <p:sldId id="351" r:id="rId7"/>
    <p:sldId id="328" r:id="rId8"/>
    <p:sldId id="329" r:id="rId9"/>
    <p:sldId id="330" r:id="rId10"/>
    <p:sldId id="347" r:id="rId11"/>
    <p:sldId id="350" r:id="rId12"/>
    <p:sldId id="344" r:id="rId13"/>
    <p:sldId id="318" r:id="rId14"/>
    <p:sldId id="354" r:id="rId15"/>
    <p:sldId id="310" r:id="rId16"/>
    <p:sldId id="307" r:id="rId17"/>
    <p:sldId id="311" r:id="rId18"/>
    <p:sldId id="332" r:id="rId19"/>
    <p:sldId id="333" r:id="rId20"/>
    <p:sldId id="336" r:id="rId21"/>
    <p:sldId id="339" r:id="rId22"/>
    <p:sldId id="342" r:id="rId23"/>
    <p:sldId id="341" r:id="rId24"/>
    <p:sldId id="343" r:id="rId25"/>
    <p:sldId id="334" r:id="rId26"/>
    <p:sldId id="345" r:id="rId27"/>
    <p:sldId id="340" r:id="rId28"/>
    <p:sldId id="349" r:id="rId29"/>
    <p:sldId id="348" r:id="rId30"/>
    <p:sldId id="320" r:id="rId31"/>
    <p:sldId id="327" r:id="rId32"/>
    <p:sldId id="315" r:id="rId33"/>
    <p:sldId id="317" r:id="rId3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9A57C"/>
    <a:srgbClr val="2C7C9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8"/>
    <p:restoredTop sz="94683"/>
  </p:normalViewPr>
  <p:slideViewPr>
    <p:cSldViewPr>
      <p:cViewPr varScale="1">
        <p:scale>
          <a:sx n="94" d="100"/>
          <a:sy n="94" d="100"/>
        </p:scale>
        <p:origin x="1624" y="20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presProps" Target="presProps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theme" Target="theme/theme1.xml"/><Relationship Id="rId38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Economics\Copy%20of%20SaaS%20salesforce%20economics-D%20Stack%20inputs%20adjusted%2011-29-10.xlsx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Economics\Copy%20of%20SaaS%20salesforce%20economics-D%20Stack%20inputs%20adjusted%2011-29-10.xlsx" TargetMode="External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21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Relationship Id="rId2" Type="http://schemas.openxmlformats.org/officeDocument/2006/relationships/chartUserShapes" Target="../drawings/drawing1.xm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/psf\Home\Documents\Matrix\Blog%20Stuff\SaaS%20salesforce%20economics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With </a:t>
            </a:r>
            <a:r>
              <a:rPr lang="en-US" dirty="0"/>
              <a:t>Churn of 2.5%</a:t>
            </a:r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'SaaS Revenue Growth'!$A$8</c:f>
              <c:strCache>
                <c:ptCount val="1"/>
                <c:pt idx="0">
                  <c:v>Jan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Growth'!$B$8:$M$8</c:f>
              <c:numCache>
                <c:formatCode>_("$"* #,##0_);_("$"* \(#,##0\);_("$"* "-"??_);_(@_)</c:formatCode>
                <c:ptCount val="12"/>
                <c:pt idx="0" formatCode="&quot;$&quot;#,##0_);[Red]\(&quot;$&quot;#,##0\)">
                  <c:v>3472.222222222222</c:v>
                </c:pt>
                <c:pt idx="1">
                  <c:v>3385.416666666666</c:v>
                </c:pt>
                <c:pt idx="2">
                  <c:v>3300.78125</c:v>
                </c:pt>
                <c:pt idx="3">
                  <c:v>3218.26171875</c:v>
                </c:pt>
                <c:pt idx="4">
                  <c:v>3137.80517578125</c:v>
                </c:pt>
                <c:pt idx="5">
                  <c:v>3059.36004638672</c:v>
                </c:pt>
                <c:pt idx="6">
                  <c:v>2982.876045227051</c:v>
                </c:pt>
                <c:pt idx="7">
                  <c:v>2908.304144096375</c:v>
                </c:pt>
                <c:pt idx="8">
                  <c:v>2835.596540493965</c:v>
                </c:pt>
                <c:pt idx="9">
                  <c:v>2764.706626981615</c:v>
                </c:pt>
                <c:pt idx="10">
                  <c:v>2695.588961307074</c:v>
                </c:pt>
                <c:pt idx="11">
                  <c:v>2628.199237274398</c:v>
                </c:pt>
              </c:numCache>
            </c:numRef>
          </c:val>
        </c:ser>
        <c:ser>
          <c:idx val="1"/>
          <c:order val="1"/>
          <c:tx>
            <c:strRef>
              <c:f>'SaaS Revenue Growth'!$A$9</c:f>
              <c:strCache>
                <c:ptCount val="1"/>
                <c:pt idx="0">
                  <c:v>Feb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Growth'!$B$9:$M$9</c:f>
              <c:numCache>
                <c:formatCode>"$"#,##0_);[Red]\("$"#,##0\)</c:formatCode>
                <c:ptCount val="12"/>
                <c:pt idx="1">
                  <c:v>3472.222222222222</c:v>
                </c:pt>
                <c:pt idx="2" formatCode="_(&quot;$&quot;* #,##0_);_(&quot;$&quot;* \(#,##0\);_(&quot;$&quot;* &quot;-&quot;??_);_(@_)">
                  <c:v>3385.416666666666</c:v>
                </c:pt>
                <c:pt idx="3" formatCode="_(&quot;$&quot;* #,##0_);_(&quot;$&quot;* \(#,##0\);_(&quot;$&quot;* &quot;-&quot;??_);_(@_)">
                  <c:v>3300.78125</c:v>
                </c:pt>
                <c:pt idx="4" formatCode="_(&quot;$&quot;* #,##0_);_(&quot;$&quot;* \(#,##0\);_(&quot;$&quot;* &quot;-&quot;??_);_(@_)">
                  <c:v>3218.26171875</c:v>
                </c:pt>
                <c:pt idx="5" formatCode="_(&quot;$&quot;* #,##0_);_(&quot;$&quot;* \(#,##0\);_(&quot;$&quot;* &quot;-&quot;??_);_(@_)">
                  <c:v>3137.80517578125</c:v>
                </c:pt>
                <c:pt idx="6" formatCode="_(&quot;$&quot;* #,##0_);_(&quot;$&quot;* \(#,##0\);_(&quot;$&quot;* &quot;-&quot;??_);_(@_)">
                  <c:v>3059.36004638672</c:v>
                </c:pt>
                <c:pt idx="7" formatCode="_(&quot;$&quot;* #,##0_);_(&quot;$&quot;* \(#,##0\);_(&quot;$&quot;* &quot;-&quot;??_);_(@_)">
                  <c:v>2982.876045227051</c:v>
                </c:pt>
                <c:pt idx="8" formatCode="_(&quot;$&quot;* #,##0_);_(&quot;$&quot;* \(#,##0\);_(&quot;$&quot;* &quot;-&quot;??_);_(@_)">
                  <c:v>2908.304144096375</c:v>
                </c:pt>
                <c:pt idx="9" formatCode="_(&quot;$&quot;* #,##0_);_(&quot;$&quot;* \(#,##0\);_(&quot;$&quot;* &quot;-&quot;??_);_(@_)">
                  <c:v>2835.596540493965</c:v>
                </c:pt>
                <c:pt idx="10" formatCode="_(&quot;$&quot;* #,##0_);_(&quot;$&quot;* \(#,##0\);_(&quot;$&quot;* &quot;-&quot;??_);_(@_)">
                  <c:v>2764.706626981615</c:v>
                </c:pt>
                <c:pt idx="11" formatCode="_(&quot;$&quot;* #,##0_);_(&quot;$&quot;* \(#,##0\);_(&quot;$&quot;* &quot;-&quot;??_);_(@_)">
                  <c:v>2695.588961307074</c:v>
                </c:pt>
              </c:numCache>
            </c:numRef>
          </c:val>
        </c:ser>
        <c:ser>
          <c:idx val="2"/>
          <c:order val="2"/>
          <c:tx>
            <c:strRef>
              <c:f>'SaaS Revenue Growth'!$A$10</c:f>
              <c:strCache>
                <c:ptCount val="1"/>
                <c:pt idx="0">
                  <c:v>Mar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Growth'!$B$10:$M$10</c:f>
              <c:numCache>
                <c:formatCode>General</c:formatCode>
                <c:ptCount val="12"/>
                <c:pt idx="2" formatCode="&quot;$&quot;#,##0_);[Red]\(&quot;$&quot;#,##0\)">
                  <c:v>3472.222222222222</c:v>
                </c:pt>
                <c:pt idx="3" formatCode="_(&quot;$&quot;* #,##0_);_(&quot;$&quot;* \(#,##0\);_(&quot;$&quot;* &quot;-&quot;??_);_(@_)">
                  <c:v>3385.416666666666</c:v>
                </c:pt>
                <c:pt idx="4" formatCode="_(&quot;$&quot;* #,##0_);_(&quot;$&quot;* \(#,##0\);_(&quot;$&quot;* &quot;-&quot;??_);_(@_)">
                  <c:v>3300.78125</c:v>
                </c:pt>
                <c:pt idx="5" formatCode="_(&quot;$&quot;* #,##0_);_(&quot;$&quot;* \(#,##0\);_(&quot;$&quot;* &quot;-&quot;??_);_(@_)">
                  <c:v>3218.26171875</c:v>
                </c:pt>
                <c:pt idx="6" formatCode="_(&quot;$&quot;* #,##0_);_(&quot;$&quot;* \(#,##0\);_(&quot;$&quot;* &quot;-&quot;??_);_(@_)">
                  <c:v>3137.80517578125</c:v>
                </c:pt>
                <c:pt idx="7" formatCode="_(&quot;$&quot;* #,##0_);_(&quot;$&quot;* \(#,##0\);_(&quot;$&quot;* &quot;-&quot;??_);_(@_)">
                  <c:v>3059.36004638672</c:v>
                </c:pt>
                <c:pt idx="8" formatCode="_(&quot;$&quot;* #,##0_);_(&quot;$&quot;* \(#,##0\);_(&quot;$&quot;* &quot;-&quot;??_);_(@_)">
                  <c:v>2982.876045227051</c:v>
                </c:pt>
                <c:pt idx="9" formatCode="_(&quot;$&quot;* #,##0_);_(&quot;$&quot;* \(#,##0\);_(&quot;$&quot;* &quot;-&quot;??_);_(@_)">
                  <c:v>2908.304144096375</c:v>
                </c:pt>
                <c:pt idx="10" formatCode="_(&quot;$&quot;* #,##0_);_(&quot;$&quot;* \(#,##0\);_(&quot;$&quot;* &quot;-&quot;??_);_(@_)">
                  <c:v>2835.596540493965</c:v>
                </c:pt>
                <c:pt idx="11" formatCode="_(&quot;$&quot;* #,##0_);_(&quot;$&quot;* \(#,##0\);_(&quot;$&quot;* &quot;-&quot;??_);_(@_)">
                  <c:v>2764.706626981615</c:v>
                </c:pt>
              </c:numCache>
            </c:numRef>
          </c:val>
        </c:ser>
        <c:ser>
          <c:idx val="3"/>
          <c:order val="3"/>
          <c:tx>
            <c:strRef>
              <c:f>'SaaS Revenue Growth'!$A$11</c:f>
              <c:strCache>
                <c:ptCount val="1"/>
                <c:pt idx="0">
                  <c:v>Apr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Growth'!$B$11:$M$11</c:f>
              <c:numCache>
                <c:formatCode>General</c:formatCode>
                <c:ptCount val="12"/>
                <c:pt idx="3" formatCode="&quot;$&quot;#,##0_);[Red]\(&quot;$&quot;#,##0\)">
                  <c:v>3472.222222222222</c:v>
                </c:pt>
                <c:pt idx="4" formatCode="_(&quot;$&quot;* #,##0_);_(&quot;$&quot;* \(#,##0\);_(&quot;$&quot;* &quot;-&quot;??_);_(@_)">
                  <c:v>3385.416666666666</c:v>
                </c:pt>
                <c:pt idx="5" formatCode="_(&quot;$&quot;* #,##0_);_(&quot;$&quot;* \(#,##0\);_(&quot;$&quot;* &quot;-&quot;??_);_(@_)">
                  <c:v>3300.78125</c:v>
                </c:pt>
                <c:pt idx="6" formatCode="_(&quot;$&quot;* #,##0_);_(&quot;$&quot;* \(#,##0\);_(&quot;$&quot;* &quot;-&quot;??_);_(@_)">
                  <c:v>3218.26171875</c:v>
                </c:pt>
                <c:pt idx="7" formatCode="_(&quot;$&quot;* #,##0_);_(&quot;$&quot;* \(#,##0\);_(&quot;$&quot;* &quot;-&quot;??_);_(@_)">
                  <c:v>3137.80517578125</c:v>
                </c:pt>
                <c:pt idx="8" formatCode="_(&quot;$&quot;* #,##0_);_(&quot;$&quot;* \(#,##0\);_(&quot;$&quot;* &quot;-&quot;??_);_(@_)">
                  <c:v>3059.36004638672</c:v>
                </c:pt>
                <c:pt idx="9" formatCode="_(&quot;$&quot;* #,##0_);_(&quot;$&quot;* \(#,##0\);_(&quot;$&quot;* &quot;-&quot;??_);_(@_)">
                  <c:v>2982.876045227051</c:v>
                </c:pt>
                <c:pt idx="10" formatCode="_(&quot;$&quot;* #,##0_);_(&quot;$&quot;* \(#,##0\);_(&quot;$&quot;* &quot;-&quot;??_);_(@_)">
                  <c:v>2908.304144096375</c:v>
                </c:pt>
                <c:pt idx="11" formatCode="_(&quot;$&quot;* #,##0_);_(&quot;$&quot;* \(#,##0\);_(&quot;$&quot;* &quot;-&quot;??_);_(@_)">
                  <c:v>2835.596540493965</c:v>
                </c:pt>
              </c:numCache>
            </c:numRef>
          </c:val>
        </c:ser>
        <c:ser>
          <c:idx val="4"/>
          <c:order val="4"/>
          <c:tx>
            <c:strRef>
              <c:f>'SaaS Revenue Growth'!$A$12</c:f>
              <c:strCache>
                <c:ptCount val="1"/>
                <c:pt idx="0">
                  <c:v>May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Growth'!$B$12:$M$12</c:f>
              <c:numCache>
                <c:formatCode>General</c:formatCode>
                <c:ptCount val="12"/>
                <c:pt idx="4" formatCode="&quot;$&quot;#,##0_);[Red]\(&quot;$&quot;#,##0\)">
                  <c:v>3472.222222222222</c:v>
                </c:pt>
                <c:pt idx="5" formatCode="_(&quot;$&quot;* #,##0_);_(&quot;$&quot;* \(#,##0\);_(&quot;$&quot;* &quot;-&quot;??_);_(@_)">
                  <c:v>3385.416666666666</c:v>
                </c:pt>
                <c:pt idx="6" formatCode="_(&quot;$&quot;* #,##0_);_(&quot;$&quot;* \(#,##0\);_(&quot;$&quot;* &quot;-&quot;??_);_(@_)">
                  <c:v>3300.78125</c:v>
                </c:pt>
                <c:pt idx="7" formatCode="_(&quot;$&quot;* #,##0_);_(&quot;$&quot;* \(#,##0\);_(&quot;$&quot;* &quot;-&quot;??_);_(@_)">
                  <c:v>3218.26171875</c:v>
                </c:pt>
                <c:pt idx="8" formatCode="_(&quot;$&quot;* #,##0_);_(&quot;$&quot;* \(#,##0\);_(&quot;$&quot;* &quot;-&quot;??_);_(@_)">
                  <c:v>3137.80517578125</c:v>
                </c:pt>
                <c:pt idx="9" formatCode="_(&quot;$&quot;* #,##0_);_(&quot;$&quot;* \(#,##0\);_(&quot;$&quot;* &quot;-&quot;??_);_(@_)">
                  <c:v>3059.36004638672</c:v>
                </c:pt>
                <c:pt idx="10" formatCode="_(&quot;$&quot;* #,##0_);_(&quot;$&quot;* \(#,##0\);_(&quot;$&quot;* &quot;-&quot;??_);_(@_)">
                  <c:v>2982.876045227051</c:v>
                </c:pt>
                <c:pt idx="11" formatCode="_(&quot;$&quot;* #,##0_);_(&quot;$&quot;* \(#,##0\);_(&quot;$&quot;* &quot;-&quot;??_);_(@_)">
                  <c:v>2908.304144096375</c:v>
                </c:pt>
              </c:numCache>
            </c:numRef>
          </c:val>
        </c:ser>
        <c:ser>
          <c:idx val="5"/>
          <c:order val="5"/>
          <c:tx>
            <c:strRef>
              <c:f>'SaaS Revenue Growth'!$A$13</c:f>
              <c:strCache>
                <c:ptCount val="1"/>
                <c:pt idx="0">
                  <c:v>Jun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Growth'!$B$13:$M$13</c:f>
              <c:numCache>
                <c:formatCode>General</c:formatCode>
                <c:ptCount val="12"/>
                <c:pt idx="5" formatCode="&quot;$&quot;#,##0_);[Red]\(&quot;$&quot;#,##0\)">
                  <c:v>3472.222222222222</c:v>
                </c:pt>
                <c:pt idx="6" formatCode="_(&quot;$&quot;* #,##0_);_(&quot;$&quot;* \(#,##0\);_(&quot;$&quot;* &quot;-&quot;??_);_(@_)">
                  <c:v>3385.416666666666</c:v>
                </c:pt>
                <c:pt idx="7" formatCode="_(&quot;$&quot;* #,##0_);_(&quot;$&quot;* \(#,##0\);_(&quot;$&quot;* &quot;-&quot;??_);_(@_)">
                  <c:v>3300.78125</c:v>
                </c:pt>
                <c:pt idx="8" formatCode="_(&quot;$&quot;* #,##0_);_(&quot;$&quot;* \(#,##0\);_(&quot;$&quot;* &quot;-&quot;??_);_(@_)">
                  <c:v>3218.26171875</c:v>
                </c:pt>
                <c:pt idx="9" formatCode="_(&quot;$&quot;* #,##0_);_(&quot;$&quot;* \(#,##0\);_(&quot;$&quot;* &quot;-&quot;??_);_(@_)">
                  <c:v>3137.80517578125</c:v>
                </c:pt>
                <c:pt idx="10" formatCode="_(&quot;$&quot;* #,##0_);_(&quot;$&quot;* \(#,##0\);_(&quot;$&quot;* &quot;-&quot;??_);_(@_)">
                  <c:v>3059.36004638672</c:v>
                </c:pt>
                <c:pt idx="11" formatCode="_(&quot;$&quot;* #,##0_);_(&quot;$&quot;* \(#,##0\);_(&quot;$&quot;* &quot;-&quot;??_);_(@_)">
                  <c:v>2982.876045227051</c:v>
                </c:pt>
              </c:numCache>
            </c:numRef>
          </c:val>
        </c:ser>
        <c:ser>
          <c:idx val="6"/>
          <c:order val="6"/>
          <c:tx>
            <c:strRef>
              <c:f>'SaaS Revenue Growth'!$A$14</c:f>
              <c:strCache>
                <c:ptCount val="1"/>
                <c:pt idx="0">
                  <c:v>Jul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Growth'!$B$14:$M$14</c:f>
              <c:numCache>
                <c:formatCode>General</c:formatCode>
                <c:ptCount val="12"/>
                <c:pt idx="6" formatCode="&quot;$&quot;#,##0_);[Red]\(&quot;$&quot;#,##0\)">
                  <c:v>3472.222222222222</c:v>
                </c:pt>
                <c:pt idx="7" formatCode="_(&quot;$&quot;* #,##0_);_(&quot;$&quot;* \(#,##0\);_(&quot;$&quot;* &quot;-&quot;??_);_(@_)">
                  <c:v>3385.416666666666</c:v>
                </c:pt>
                <c:pt idx="8" formatCode="_(&quot;$&quot;* #,##0_);_(&quot;$&quot;* \(#,##0\);_(&quot;$&quot;* &quot;-&quot;??_);_(@_)">
                  <c:v>3300.78125</c:v>
                </c:pt>
                <c:pt idx="9" formatCode="_(&quot;$&quot;* #,##0_);_(&quot;$&quot;* \(#,##0\);_(&quot;$&quot;* &quot;-&quot;??_);_(@_)">
                  <c:v>3218.26171875</c:v>
                </c:pt>
                <c:pt idx="10" formatCode="_(&quot;$&quot;* #,##0_);_(&quot;$&quot;* \(#,##0\);_(&quot;$&quot;* &quot;-&quot;??_);_(@_)">
                  <c:v>3137.80517578125</c:v>
                </c:pt>
                <c:pt idx="11" formatCode="_(&quot;$&quot;* #,##0_);_(&quot;$&quot;* \(#,##0\);_(&quot;$&quot;* &quot;-&quot;??_);_(@_)">
                  <c:v>3059.36004638672</c:v>
                </c:pt>
              </c:numCache>
            </c:numRef>
          </c:val>
        </c:ser>
        <c:ser>
          <c:idx val="7"/>
          <c:order val="7"/>
          <c:tx>
            <c:strRef>
              <c:f>'SaaS Revenue Growth'!$A$15</c:f>
              <c:strCache>
                <c:ptCount val="1"/>
                <c:pt idx="0">
                  <c:v>Aug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Growth'!$B$15:$M$15</c:f>
              <c:numCache>
                <c:formatCode>General</c:formatCode>
                <c:ptCount val="12"/>
                <c:pt idx="7" formatCode="&quot;$&quot;#,##0_);[Red]\(&quot;$&quot;#,##0\)">
                  <c:v>3472.222222222222</c:v>
                </c:pt>
                <c:pt idx="8" formatCode="_(&quot;$&quot;* #,##0_);_(&quot;$&quot;* \(#,##0\);_(&quot;$&quot;* &quot;-&quot;??_);_(@_)">
                  <c:v>3385.416666666666</c:v>
                </c:pt>
                <c:pt idx="9" formatCode="_(&quot;$&quot;* #,##0_);_(&quot;$&quot;* \(#,##0\);_(&quot;$&quot;* &quot;-&quot;??_);_(@_)">
                  <c:v>3300.78125</c:v>
                </c:pt>
                <c:pt idx="10" formatCode="_(&quot;$&quot;* #,##0_);_(&quot;$&quot;* \(#,##0\);_(&quot;$&quot;* &quot;-&quot;??_);_(@_)">
                  <c:v>3218.26171875</c:v>
                </c:pt>
                <c:pt idx="11" formatCode="_(&quot;$&quot;* #,##0_);_(&quot;$&quot;* \(#,##0\);_(&quot;$&quot;* &quot;-&quot;??_);_(@_)">
                  <c:v>3137.80517578125</c:v>
                </c:pt>
              </c:numCache>
            </c:numRef>
          </c:val>
        </c:ser>
        <c:ser>
          <c:idx val="8"/>
          <c:order val="8"/>
          <c:tx>
            <c:strRef>
              <c:f>'SaaS Revenue Growth'!$A$16</c:f>
              <c:strCache>
                <c:ptCount val="1"/>
                <c:pt idx="0">
                  <c:v>Sep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Growth'!$B$16:$M$16</c:f>
              <c:numCache>
                <c:formatCode>General</c:formatCode>
                <c:ptCount val="12"/>
                <c:pt idx="8" formatCode="&quot;$&quot;#,##0_);[Red]\(&quot;$&quot;#,##0\)">
                  <c:v>3472.222222222222</c:v>
                </c:pt>
                <c:pt idx="9" formatCode="_(&quot;$&quot;* #,##0_);_(&quot;$&quot;* \(#,##0\);_(&quot;$&quot;* &quot;-&quot;??_);_(@_)">
                  <c:v>3385.416666666666</c:v>
                </c:pt>
                <c:pt idx="10" formatCode="_(&quot;$&quot;* #,##0_);_(&quot;$&quot;* \(#,##0\);_(&quot;$&quot;* &quot;-&quot;??_);_(@_)">
                  <c:v>3300.78125</c:v>
                </c:pt>
                <c:pt idx="11" formatCode="_(&quot;$&quot;* #,##0_);_(&quot;$&quot;* \(#,##0\);_(&quot;$&quot;* &quot;-&quot;??_);_(@_)">
                  <c:v>3218.26171875</c:v>
                </c:pt>
              </c:numCache>
            </c:numRef>
          </c:val>
        </c:ser>
        <c:ser>
          <c:idx val="9"/>
          <c:order val="9"/>
          <c:tx>
            <c:strRef>
              <c:f>'SaaS Revenue Growth'!$A$17</c:f>
              <c:strCache>
                <c:ptCount val="1"/>
                <c:pt idx="0">
                  <c:v>Oct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Growth'!$B$17:$M$17</c:f>
              <c:numCache>
                <c:formatCode>General</c:formatCode>
                <c:ptCount val="12"/>
                <c:pt idx="9" formatCode="&quot;$&quot;#,##0_);[Red]\(&quot;$&quot;#,##0\)">
                  <c:v>3472.222222222222</c:v>
                </c:pt>
                <c:pt idx="10" formatCode="_(&quot;$&quot;* #,##0_);_(&quot;$&quot;* \(#,##0\);_(&quot;$&quot;* &quot;-&quot;??_);_(@_)">
                  <c:v>3385.416666666666</c:v>
                </c:pt>
                <c:pt idx="11" formatCode="_(&quot;$&quot;* #,##0_);_(&quot;$&quot;* \(#,##0\);_(&quot;$&quot;* &quot;-&quot;??_);_(@_)">
                  <c:v>3300.78125</c:v>
                </c:pt>
              </c:numCache>
            </c:numRef>
          </c:val>
        </c:ser>
        <c:ser>
          <c:idx val="10"/>
          <c:order val="10"/>
          <c:tx>
            <c:strRef>
              <c:f>'SaaS Revenue Growth'!$A$18</c:f>
              <c:strCache>
                <c:ptCount val="1"/>
                <c:pt idx="0">
                  <c:v>Nov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Growth'!$B$18:$M$18</c:f>
              <c:numCache>
                <c:formatCode>General</c:formatCode>
                <c:ptCount val="12"/>
                <c:pt idx="10" formatCode="&quot;$&quot;#,##0_);[Red]\(&quot;$&quot;#,##0\)">
                  <c:v>3472.222222222222</c:v>
                </c:pt>
                <c:pt idx="11" formatCode="_(&quot;$&quot;* #,##0_);_(&quot;$&quot;* \(#,##0\);_(&quot;$&quot;* &quot;-&quot;??_);_(@_)">
                  <c:v>3385.416666666666</c:v>
                </c:pt>
              </c:numCache>
            </c:numRef>
          </c:val>
        </c:ser>
        <c:ser>
          <c:idx val="11"/>
          <c:order val="11"/>
          <c:tx>
            <c:strRef>
              <c:f>'SaaS Revenue Growth'!$A$19</c:f>
              <c:strCache>
                <c:ptCount val="1"/>
                <c:pt idx="0">
                  <c:v>Dec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Growth'!$B$19:$M$19</c:f>
              <c:numCache>
                <c:formatCode>General</c:formatCode>
                <c:ptCount val="12"/>
                <c:pt idx="11" formatCode="&quot;$&quot;#,##0_);[Red]\(&quot;$&quot;#,##0\)">
                  <c:v>3472.222222222222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100"/>
        <c:axId val="-961508384"/>
        <c:axId val="-961714320"/>
      </c:barChart>
      <c:catAx>
        <c:axId val="-96150838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961714320"/>
        <c:crosses val="autoZero"/>
        <c:auto val="1"/>
        <c:lblAlgn val="ctr"/>
        <c:lblOffset val="100"/>
        <c:noMultiLvlLbl val="0"/>
      </c:catAx>
      <c:valAx>
        <c:axId val="-961714320"/>
        <c:scaling>
          <c:orientation val="minMax"/>
          <c:max val="45000.0"/>
        </c:scaling>
        <c:delete val="0"/>
        <c:axPos val="l"/>
        <c:majorGridlines/>
        <c:numFmt formatCode="&quot;$&quot;#,##0_);[Red]\(&quot;$&quot;#,##0\)" sourceLinked="1"/>
        <c:majorTickMark val="none"/>
        <c:minorTickMark val="none"/>
        <c:tickLblPos val="nextTo"/>
        <c:spPr>
          <a:ln w="9525">
            <a:noFill/>
          </a:ln>
        </c:spPr>
        <c:crossAx val="-961508384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Ramp'!$A$99</c:f>
              <c:strCache>
                <c:ptCount val="1"/>
                <c:pt idx="0">
                  <c:v>Total MRR (Billings)</c:v>
                </c:pt>
              </c:strCache>
            </c:strRef>
          </c:tx>
          <c:marker>
            <c:symbol val="none"/>
          </c:marker>
          <c:cat>
            <c:strRef>
              <c:f>'Sales Ramp'!$B$97:$Y$97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Ramp'!$B$99:$Y$99</c:f>
              <c:numCache>
                <c:formatCode>_("$"* #,##0_);_("$"* \(#,##0\);_("$"* "-"??_);_(@_)</c:formatCode>
                <c:ptCount val="24"/>
                <c:pt idx="0">
                  <c:v>590.277777777778</c:v>
                </c:pt>
                <c:pt idx="1">
                  <c:v>3113.715277777779</c:v>
                </c:pt>
                <c:pt idx="2">
                  <c:v>9469.900173611111</c:v>
                </c:pt>
                <c:pt idx="3">
                  <c:v>21569.9582248264</c:v>
                </c:pt>
                <c:pt idx="4">
                  <c:v>39270.29260253905</c:v>
                </c:pt>
                <c:pt idx="5">
                  <c:v>62430.89639858669</c:v>
                </c:pt>
                <c:pt idx="6">
                  <c:v>90915.2628775109</c:v>
                </c:pt>
                <c:pt idx="7">
                  <c:v>124590.2979722398</c:v>
                </c:pt>
                <c:pt idx="8">
                  <c:v>163326.2349673783</c:v>
                </c:pt>
                <c:pt idx="9">
                  <c:v>206996.551315416</c:v>
                </c:pt>
                <c:pt idx="10">
                  <c:v>255477.8875325306</c:v>
                </c:pt>
                <c:pt idx="11">
                  <c:v>308649.9681219951</c:v>
                </c:pt>
                <c:pt idx="12">
                  <c:v>366395.5244745008</c:v>
                </c:pt>
                <c:pt idx="13">
                  <c:v>428600.2196959716</c:v>
                </c:pt>
                <c:pt idx="14">
                  <c:v>495152.5753146835</c:v>
                </c:pt>
                <c:pt idx="15">
                  <c:v>565943.8998207052</c:v>
                </c:pt>
                <c:pt idx="16">
                  <c:v>640868.218991854</c:v>
                </c:pt>
                <c:pt idx="17">
                  <c:v>719822.2079615021</c:v>
                </c:pt>
                <c:pt idx="18">
                  <c:v>802705.1249846871</c:v>
                </c:pt>
                <c:pt idx="19">
                  <c:v>889418.7468600698</c:v>
                </c:pt>
                <c:pt idx="20">
                  <c:v>979867.305966346</c:v>
                </c:pt>
                <c:pt idx="21">
                  <c:v>1.07395742887274E6</c:v>
                </c:pt>
                <c:pt idx="22">
                  <c:v>1.17159807648426E6</c:v>
                </c:pt>
                <c:pt idx="23">
                  <c:v>1.27270048568326E6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8770480"/>
        <c:axId val="-948766176"/>
      </c:lineChart>
      <c:catAx>
        <c:axId val="-94877048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48766176"/>
        <c:crosses val="autoZero"/>
        <c:auto val="1"/>
        <c:lblAlgn val="ctr"/>
        <c:lblOffset val="100"/>
        <c:noMultiLvlLbl val="0"/>
      </c:catAx>
      <c:valAx>
        <c:axId val="-948766176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-94877048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Growth in MRR</a:t>
            </a:r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Ramp'!$A$102</c:f>
              <c:strCache>
                <c:ptCount val="1"/>
                <c:pt idx="0">
                  <c:v>Growth in MRR</c:v>
                </c:pt>
              </c:strCache>
            </c:strRef>
          </c:tx>
          <c:marker>
            <c:symbol val="none"/>
          </c:marker>
          <c:cat>
            <c:strRef>
              <c:f>'Sales Ramp'!$B$97:$Y$97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Ramp'!$B$102:$Y$102</c:f>
              <c:numCache>
                <c:formatCode>_("$"* #,##0_);_("$"* \(#,##0\);_("$"* "-"??_);_(@_)</c:formatCode>
                <c:ptCount val="24"/>
                <c:pt idx="0">
                  <c:v>590.277777777778</c:v>
                </c:pt>
                <c:pt idx="1">
                  <c:v>2523.437500000001</c:v>
                </c:pt>
                <c:pt idx="2">
                  <c:v>6356.184895833334</c:v>
                </c:pt>
                <c:pt idx="3">
                  <c:v>12100.05805121528</c:v>
                </c:pt>
                <c:pt idx="4">
                  <c:v>17700.33437771267</c:v>
                </c:pt>
                <c:pt idx="5">
                  <c:v>23160.60379604763</c:v>
                </c:pt>
                <c:pt idx="6">
                  <c:v>28484.36647892422</c:v>
                </c:pt>
                <c:pt idx="7">
                  <c:v>33675.0350947289</c:v>
                </c:pt>
                <c:pt idx="8">
                  <c:v>38735.93699513844</c:v>
                </c:pt>
                <c:pt idx="9">
                  <c:v>43670.31634803777</c:v>
                </c:pt>
                <c:pt idx="10">
                  <c:v>48481.3362171146</c:v>
                </c:pt>
                <c:pt idx="11">
                  <c:v>53172.0805894645</c:v>
                </c:pt>
                <c:pt idx="12">
                  <c:v>57745.55635250569</c:v>
                </c:pt>
                <c:pt idx="13">
                  <c:v>62204.69522147079</c:v>
                </c:pt>
                <c:pt idx="14">
                  <c:v>66552.35561871186</c:v>
                </c:pt>
                <c:pt idx="15">
                  <c:v>70791.32450602174</c:v>
                </c:pt>
                <c:pt idx="16">
                  <c:v>74924.31917114893</c:v>
                </c:pt>
                <c:pt idx="17">
                  <c:v>78953.98896964815</c:v>
                </c:pt>
                <c:pt idx="18">
                  <c:v>82882.91702318471</c:v>
                </c:pt>
                <c:pt idx="19">
                  <c:v>86713.62187538284</c:v>
                </c:pt>
                <c:pt idx="20">
                  <c:v>90448.55910627602</c:v>
                </c:pt>
                <c:pt idx="21">
                  <c:v>94090.12290639686</c:v>
                </c:pt>
                <c:pt idx="22">
                  <c:v>97640.64761151465</c:v>
                </c:pt>
                <c:pt idx="23">
                  <c:v>101102.4091990045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54708480"/>
        <c:axId val="-954704176"/>
      </c:lineChart>
      <c:catAx>
        <c:axId val="-95470848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54704176"/>
        <c:crosses val="autoZero"/>
        <c:auto val="1"/>
        <c:lblAlgn val="ctr"/>
        <c:lblOffset val="100"/>
        <c:noMultiLvlLbl val="0"/>
      </c:catAx>
      <c:valAx>
        <c:axId val="-954704176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-95470848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'Hiring Rate comparison'!$A$49</c:f>
              <c:strCache>
                <c:ptCount val="1"/>
                <c:pt idx="0">
                  <c:v>1 sales hire a month</c:v>
                </c:pt>
              </c:strCache>
            </c:strRef>
          </c:tx>
          <c:marker>
            <c:symbol val="none"/>
          </c:marker>
          <c:cat>
            <c:strRef>
              <c:f>'Hiring Rate comparison'!$B$48:$AK$48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comparison'!$B$49:$AK$49</c:f>
              <c:numCache>
                <c:formatCode>_("$"* #,##0_);_("$"* \(#,##0\);_("$"* "-"??_);_(@_)</c:formatCode>
                <c:ptCount val="36"/>
                <c:pt idx="0">
                  <c:v>295.138888888889</c:v>
                </c:pt>
                <c:pt idx="1">
                  <c:v>1556.857638888889</c:v>
                </c:pt>
                <c:pt idx="2">
                  <c:v>4734.950086805557</c:v>
                </c:pt>
                <c:pt idx="3">
                  <c:v>10784.97911241319</c:v>
                </c:pt>
                <c:pt idx="4">
                  <c:v>19635.14630126953</c:v>
                </c:pt>
                <c:pt idx="5">
                  <c:v>31215.44819929335</c:v>
                </c:pt>
                <c:pt idx="6">
                  <c:v>45457.63143875545</c:v>
                </c:pt>
                <c:pt idx="7">
                  <c:v>62295.14898611991</c:v>
                </c:pt>
                <c:pt idx="8">
                  <c:v>81663.11748368913</c:v>
                </c:pt>
                <c:pt idx="9">
                  <c:v>103498.275657708</c:v>
                </c:pt>
                <c:pt idx="10">
                  <c:v>127738.9437662653</c:v>
                </c:pt>
                <c:pt idx="11">
                  <c:v>154324.9840609975</c:v>
                </c:pt>
                <c:pt idx="12">
                  <c:v>183197.7622372504</c:v>
                </c:pt>
                <c:pt idx="13">
                  <c:v>214300.1098479858</c:v>
                </c:pt>
                <c:pt idx="14">
                  <c:v>247576.2876573417</c:v>
                </c:pt>
                <c:pt idx="15">
                  <c:v>282971.9499103526</c:v>
                </c:pt>
                <c:pt idx="16">
                  <c:v>320434.1094959271</c:v>
                </c:pt>
                <c:pt idx="17">
                  <c:v>359911.1039807512</c:v>
                </c:pt>
                <c:pt idx="18">
                  <c:v>401352.5624923435</c:v>
                </c:pt>
                <c:pt idx="19">
                  <c:v>444709.373430035</c:v>
                </c:pt>
                <c:pt idx="20">
                  <c:v>489933.6529831729</c:v>
                </c:pt>
                <c:pt idx="21">
                  <c:v>536978.7144363713</c:v>
                </c:pt>
                <c:pt idx="22">
                  <c:v>585799.0382421287</c:v>
                </c:pt>
                <c:pt idx="23">
                  <c:v>636350.242841631</c:v>
                </c:pt>
                <c:pt idx="24">
                  <c:v>688589.0562150346</c:v>
                </c:pt>
                <c:pt idx="25">
                  <c:v>742473.288142992</c:v>
                </c:pt>
                <c:pt idx="26">
                  <c:v>797961.8031616395</c:v>
                </c:pt>
                <c:pt idx="27">
                  <c:v>855014.4941937095</c:v>
                </c:pt>
                <c:pt idx="28">
                  <c:v>913592.256838867</c:v>
                </c:pt>
                <c:pt idx="29">
                  <c:v>973656.9643067841</c:v>
                </c:pt>
                <c:pt idx="30">
                  <c:v>1.03517144297689E6</c:v>
                </c:pt>
                <c:pt idx="31">
                  <c:v>1.09809944856914E6</c:v>
                </c:pt>
                <c:pt idx="32">
                  <c:v>1.16240564291046E6</c:v>
                </c:pt>
                <c:pt idx="33">
                  <c:v>1.22805557128215E6</c:v>
                </c:pt>
                <c:pt idx="34">
                  <c:v>1.29501564033343E6</c:v>
                </c:pt>
                <c:pt idx="35">
                  <c:v>1.36325309654731E6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'Hiring Rate comparison'!$A$50</c:f>
              <c:strCache>
                <c:ptCount val="1"/>
                <c:pt idx="0">
                  <c:v>2 sales hires a month</c:v>
                </c:pt>
              </c:strCache>
            </c:strRef>
          </c:tx>
          <c:marker>
            <c:symbol val="none"/>
          </c:marker>
          <c:cat>
            <c:strRef>
              <c:f>'Hiring Rate comparison'!$B$48:$AK$48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comparison'!$B$50:$AK$50</c:f>
              <c:numCache>
                <c:formatCode>_("$"* #,##0_);_("$"* \(#,##0\);_("$"* "-"??_);_(@_)</c:formatCode>
                <c:ptCount val="36"/>
                <c:pt idx="0">
                  <c:v>590.277777777778</c:v>
                </c:pt>
                <c:pt idx="1">
                  <c:v>3113.715277777779</c:v>
                </c:pt>
                <c:pt idx="2">
                  <c:v>9469.900173611111</c:v>
                </c:pt>
                <c:pt idx="3">
                  <c:v>21569.9582248264</c:v>
                </c:pt>
                <c:pt idx="4">
                  <c:v>39270.29260253905</c:v>
                </c:pt>
                <c:pt idx="5">
                  <c:v>62430.89639858669</c:v>
                </c:pt>
                <c:pt idx="6">
                  <c:v>90915.2628775109</c:v>
                </c:pt>
                <c:pt idx="7">
                  <c:v>124590.2979722398</c:v>
                </c:pt>
                <c:pt idx="8">
                  <c:v>163326.2349673783</c:v>
                </c:pt>
                <c:pt idx="9">
                  <c:v>206996.551315416</c:v>
                </c:pt>
                <c:pt idx="10">
                  <c:v>255477.8875325306</c:v>
                </c:pt>
                <c:pt idx="11">
                  <c:v>308649.9681219951</c:v>
                </c:pt>
                <c:pt idx="12">
                  <c:v>366395.5244745008</c:v>
                </c:pt>
                <c:pt idx="13">
                  <c:v>428600.2196959716</c:v>
                </c:pt>
                <c:pt idx="14">
                  <c:v>495152.5753146835</c:v>
                </c:pt>
                <c:pt idx="15">
                  <c:v>565943.8998207052</c:v>
                </c:pt>
                <c:pt idx="16">
                  <c:v>640868.218991854</c:v>
                </c:pt>
                <c:pt idx="17">
                  <c:v>719822.2079615021</c:v>
                </c:pt>
                <c:pt idx="18">
                  <c:v>802705.1249846871</c:v>
                </c:pt>
                <c:pt idx="19">
                  <c:v>889418.7468600698</c:v>
                </c:pt>
                <c:pt idx="20">
                  <c:v>979867.305966346</c:v>
                </c:pt>
                <c:pt idx="21">
                  <c:v>1.07395742887274E6</c:v>
                </c:pt>
                <c:pt idx="22">
                  <c:v>1.17159807648426E6</c:v>
                </c:pt>
                <c:pt idx="23">
                  <c:v>1.27270048568326E6</c:v>
                </c:pt>
                <c:pt idx="24">
                  <c:v>1.37717811243007E6</c:v>
                </c:pt>
                <c:pt idx="25">
                  <c:v>1.48494657628598E6</c:v>
                </c:pt>
                <c:pt idx="26">
                  <c:v>1.59592360632328E6</c:v>
                </c:pt>
                <c:pt idx="27">
                  <c:v>1.71002898838742E6</c:v>
                </c:pt>
                <c:pt idx="28">
                  <c:v>1.82718451367773E6</c:v>
                </c:pt>
                <c:pt idx="29">
                  <c:v>1.94731392861357E6</c:v>
                </c:pt>
                <c:pt idx="30">
                  <c:v>2.07034288595378E6</c:v>
                </c:pt>
                <c:pt idx="31">
                  <c:v>2.19619889713827E6</c:v>
                </c:pt>
                <c:pt idx="32">
                  <c:v>2.32481128582093E6</c:v>
                </c:pt>
                <c:pt idx="33">
                  <c:v>2.45611114256429E6</c:v>
                </c:pt>
                <c:pt idx="34">
                  <c:v>2.59003128066685E6</c:v>
                </c:pt>
                <c:pt idx="35">
                  <c:v>2.72650619309463E6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54647056"/>
        <c:axId val="-954642848"/>
      </c:lineChart>
      <c:catAx>
        <c:axId val="-954647056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954642848"/>
        <c:crosses val="autoZero"/>
        <c:auto val="1"/>
        <c:lblAlgn val="ctr"/>
        <c:lblOffset val="100"/>
        <c:noMultiLvlLbl val="0"/>
      </c:catAx>
      <c:valAx>
        <c:axId val="-954642848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54647056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MRR Growth</a:t>
            </a:r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'Hiring Rate comparison'!$A$54</c:f>
              <c:strCache>
                <c:ptCount val="1"/>
                <c:pt idx="0">
                  <c:v>1 sales hire a month</c:v>
                </c:pt>
              </c:strCache>
            </c:strRef>
          </c:tx>
          <c:marker>
            <c:symbol val="none"/>
          </c:marker>
          <c:cat>
            <c:strRef>
              <c:f>'Hiring Rate comparison'!$B$53:$AK$53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comparison'!$B$54:$AK$54</c:f>
              <c:numCache>
                <c:formatCode>_("$"* #,##0_);_("$"* \(#,##0\);_("$"* "-"??_);_(@_)</c:formatCode>
                <c:ptCount val="36"/>
                <c:pt idx="0">
                  <c:v>295.138888888889</c:v>
                </c:pt>
                <c:pt idx="1">
                  <c:v>1261.71875</c:v>
                </c:pt>
                <c:pt idx="2">
                  <c:v>3178.092447916667</c:v>
                </c:pt>
                <c:pt idx="3">
                  <c:v>6050.02902560764</c:v>
                </c:pt>
                <c:pt idx="4">
                  <c:v>8850.167188856335</c:v>
                </c:pt>
                <c:pt idx="5">
                  <c:v>11580.30189802381</c:v>
                </c:pt>
                <c:pt idx="6">
                  <c:v>14242.18323946211</c:v>
                </c:pt>
                <c:pt idx="7">
                  <c:v>16837.51754736444</c:v>
                </c:pt>
                <c:pt idx="8">
                  <c:v>19367.96849756923</c:v>
                </c:pt>
                <c:pt idx="9">
                  <c:v>21835.15817401888</c:v>
                </c:pt>
                <c:pt idx="10">
                  <c:v>24240.6681085573</c:v>
                </c:pt>
                <c:pt idx="11">
                  <c:v>26586.04029473225</c:v>
                </c:pt>
                <c:pt idx="12">
                  <c:v>28872.77817625285</c:v>
                </c:pt>
                <c:pt idx="13">
                  <c:v>31102.34761073539</c:v>
                </c:pt>
                <c:pt idx="14">
                  <c:v>33276.17780935593</c:v>
                </c:pt>
                <c:pt idx="15">
                  <c:v>35395.66225301087</c:v>
                </c:pt>
                <c:pt idx="16">
                  <c:v>37462.15958557447</c:v>
                </c:pt>
                <c:pt idx="17">
                  <c:v>39476.99448482407</c:v>
                </c:pt>
                <c:pt idx="18">
                  <c:v>41441.45851159236</c:v>
                </c:pt>
                <c:pt idx="19">
                  <c:v>43356.81093769142</c:v>
                </c:pt>
                <c:pt idx="20">
                  <c:v>45224.27955313801</c:v>
                </c:pt>
                <c:pt idx="21">
                  <c:v>47045.06145319843</c:v>
                </c:pt>
                <c:pt idx="22">
                  <c:v>48820.32380575733</c:v>
                </c:pt>
                <c:pt idx="23">
                  <c:v>50551.20459950226</c:v>
                </c:pt>
                <c:pt idx="24">
                  <c:v>52238.81337340363</c:v>
                </c:pt>
                <c:pt idx="25">
                  <c:v>53884.23192795749</c:v>
                </c:pt>
                <c:pt idx="26">
                  <c:v>55488.51501864742</c:v>
                </c:pt>
                <c:pt idx="27">
                  <c:v>57052.69103207008</c:v>
                </c:pt>
                <c:pt idx="28">
                  <c:v>58577.76264515728</c:v>
                </c:pt>
                <c:pt idx="29">
                  <c:v>60064.70746791722</c:v>
                </c:pt>
                <c:pt idx="30">
                  <c:v>61514.47867010813</c:v>
                </c:pt>
                <c:pt idx="31">
                  <c:v>62928.00559224445</c:v>
                </c:pt>
                <c:pt idx="32">
                  <c:v>64306.19434132706</c:v>
                </c:pt>
                <c:pt idx="33">
                  <c:v>65649.92837168275</c:v>
                </c:pt>
                <c:pt idx="34">
                  <c:v>66960.06905127942</c:v>
                </c:pt>
                <c:pt idx="35">
                  <c:v>68237.4562138866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'Hiring Rate comparison'!$A$55</c:f>
              <c:strCache>
                <c:ptCount val="1"/>
                <c:pt idx="0">
                  <c:v>2 sales hires a month</c:v>
                </c:pt>
              </c:strCache>
            </c:strRef>
          </c:tx>
          <c:marker>
            <c:symbol val="none"/>
          </c:marker>
          <c:cat>
            <c:strRef>
              <c:f>'Hiring Rate comparison'!$B$53:$AK$53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comparison'!$B$55:$AK$55</c:f>
              <c:numCache>
                <c:formatCode>_("$"* #,##0_);_("$"* \(#,##0\);_("$"* "-"??_);_(@_)</c:formatCode>
                <c:ptCount val="36"/>
                <c:pt idx="0">
                  <c:v>590.277777777778</c:v>
                </c:pt>
                <c:pt idx="1">
                  <c:v>2523.437500000001</c:v>
                </c:pt>
                <c:pt idx="2">
                  <c:v>6356.184895833334</c:v>
                </c:pt>
                <c:pt idx="3">
                  <c:v>12100.05805121528</c:v>
                </c:pt>
                <c:pt idx="4">
                  <c:v>17700.33437771267</c:v>
                </c:pt>
                <c:pt idx="5">
                  <c:v>23160.60379604763</c:v>
                </c:pt>
                <c:pt idx="6">
                  <c:v>28484.36647892422</c:v>
                </c:pt>
                <c:pt idx="7">
                  <c:v>33675.0350947289</c:v>
                </c:pt>
                <c:pt idx="8">
                  <c:v>38735.93699513844</c:v>
                </c:pt>
                <c:pt idx="9">
                  <c:v>43670.31634803777</c:v>
                </c:pt>
                <c:pt idx="10">
                  <c:v>48481.3362171146</c:v>
                </c:pt>
                <c:pt idx="11">
                  <c:v>53172.0805894645</c:v>
                </c:pt>
                <c:pt idx="12">
                  <c:v>57745.55635250569</c:v>
                </c:pt>
                <c:pt idx="13">
                  <c:v>62204.69522147079</c:v>
                </c:pt>
                <c:pt idx="14">
                  <c:v>66552.35561871186</c:v>
                </c:pt>
                <c:pt idx="15">
                  <c:v>70791.32450602174</c:v>
                </c:pt>
                <c:pt idx="16">
                  <c:v>74924.31917114893</c:v>
                </c:pt>
                <c:pt idx="17">
                  <c:v>78953.98896964815</c:v>
                </c:pt>
                <c:pt idx="18">
                  <c:v>82882.91702318471</c:v>
                </c:pt>
                <c:pt idx="19">
                  <c:v>86713.62187538284</c:v>
                </c:pt>
                <c:pt idx="20">
                  <c:v>90448.55910627602</c:v>
                </c:pt>
                <c:pt idx="21">
                  <c:v>94090.12290639686</c:v>
                </c:pt>
                <c:pt idx="22">
                  <c:v>97640.64761151465</c:v>
                </c:pt>
                <c:pt idx="23">
                  <c:v>101102.4091990045</c:v>
                </c:pt>
                <c:pt idx="24">
                  <c:v>104477.6267468073</c:v>
                </c:pt>
                <c:pt idx="25">
                  <c:v>107768.463855915</c:v>
                </c:pt>
                <c:pt idx="26">
                  <c:v>110977.0300372948</c:v>
                </c:pt>
                <c:pt idx="27">
                  <c:v>114105.3820641402</c:v>
                </c:pt>
                <c:pt idx="28">
                  <c:v>117155.5252903146</c:v>
                </c:pt>
                <c:pt idx="29">
                  <c:v>120129.4149358345</c:v>
                </c:pt>
                <c:pt idx="30">
                  <c:v>123028.9573402162</c:v>
                </c:pt>
                <c:pt idx="31">
                  <c:v>125856.011184489</c:v>
                </c:pt>
                <c:pt idx="32">
                  <c:v>128612.3886826541</c:v>
                </c:pt>
                <c:pt idx="33">
                  <c:v>131299.8567433655</c:v>
                </c:pt>
                <c:pt idx="34">
                  <c:v>133920.138102559</c:v>
                </c:pt>
                <c:pt idx="35">
                  <c:v>136474.9124277732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54590048"/>
        <c:axId val="-954585824"/>
      </c:lineChart>
      <c:catAx>
        <c:axId val="-954590048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954585824"/>
        <c:crosses val="autoZero"/>
        <c:auto val="1"/>
        <c:lblAlgn val="ctr"/>
        <c:lblOffset val="100"/>
        <c:noMultiLvlLbl val="0"/>
      </c:catAx>
      <c:valAx>
        <c:axId val="-954585824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54590048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Net Profit</a:t>
            </a:r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'Hiring Rate comparison'!$A$59</c:f>
              <c:strCache>
                <c:ptCount val="1"/>
                <c:pt idx="0">
                  <c:v>1 sales hire a month</c:v>
                </c:pt>
              </c:strCache>
            </c:strRef>
          </c:tx>
          <c:marker>
            <c:symbol val="none"/>
          </c:marker>
          <c:cat>
            <c:strRef>
              <c:f>'Hiring Rate comparison'!$B$58:$AK$58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comparison'!$B$59:$AK$59</c:f>
              <c:numCache>
                <c:formatCode>_("$"* #,##0_);_("$"* \(#,##0\);_("$"* "-"??_);_(@_)</c:formatCode>
                <c:ptCount val="36"/>
                <c:pt idx="0">
                  <c:v>-19711.80555555555</c:v>
                </c:pt>
                <c:pt idx="1">
                  <c:v>-37275.34722222222</c:v>
                </c:pt>
                <c:pt idx="2">
                  <c:v>-53122.45659722222</c:v>
                </c:pt>
                <c:pt idx="3">
                  <c:v>-68230.35004340277</c:v>
                </c:pt>
                <c:pt idx="4">
                  <c:v>-81098.1329589844</c:v>
                </c:pt>
                <c:pt idx="5">
                  <c:v>-91781.808107232</c:v>
                </c:pt>
                <c:pt idx="6">
                  <c:v>-100335.978182329</c:v>
                </c:pt>
                <c:pt idx="7">
                  <c:v>-106813.8808111041</c:v>
                </c:pt>
                <c:pt idx="8">
                  <c:v>-111267.4226797153</c:v>
                </c:pt>
                <c:pt idx="9">
                  <c:v>-113747.2128071669</c:v>
                </c:pt>
                <c:pt idx="10">
                  <c:v>-114302.5949869878</c:v>
                </c:pt>
                <c:pt idx="11">
                  <c:v>-112981.6794178686</c:v>
                </c:pt>
                <c:pt idx="12">
                  <c:v>-109831.373543533</c:v>
                </c:pt>
                <c:pt idx="13">
                  <c:v>-104897.4121216114</c:v>
                </c:pt>
                <c:pt idx="14">
                  <c:v>-98224.38654079323</c:v>
                </c:pt>
                <c:pt idx="15">
                  <c:v>-89855.7734050513</c:v>
                </c:pt>
                <c:pt idx="16">
                  <c:v>-79833.96240325834</c:v>
                </c:pt>
                <c:pt idx="17">
                  <c:v>-68200.28348206571</c:v>
                </c:pt>
                <c:pt idx="18">
                  <c:v>-54995.0333394586</c:v>
                </c:pt>
                <c:pt idx="19">
                  <c:v>-40257.50125597208</c:v>
                </c:pt>
                <c:pt idx="20">
                  <c:v>-24025.99428012828</c:v>
                </c:pt>
                <c:pt idx="21">
                  <c:v>-6337.861784236273</c:v>
                </c:pt>
                <c:pt idx="22">
                  <c:v>12770.48059370299</c:v>
                </c:pt>
                <c:pt idx="23">
                  <c:v>33263.52760663814</c:v>
                </c:pt>
                <c:pt idx="24">
                  <c:v>55106.66163869435</c:v>
                </c:pt>
                <c:pt idx="25">
                  <c:v>78266.13051439373</c:v>
                </c:pt>
                <c:pt idx="26">
                  <c:v>102709.025862645</c:v>
                </c:pt>
                <c:pt idx="27">
                  <c:v>128403.2620216344</c:v>
                </c:pt>
                <c:pt idx="28">
                  <c:v>155317.5554710935</c:v>
                </c:pt>
                <c:pt idx="29">
                  <c:v>183421.4047787607</c:v>
                </c:pt>
                <c:pt idx="30">
                  <c:v>212685.0710481806</c:v>
                </c:pt>
                <c:pt idx="31">
                  <c:v>243079.5588553094</c:v>
                </c:pt>
                <c:pt idx="32">
                  <c:v>274576.5976617044</c:v>
                </c:pt>
                <c:pt idx="33">
                  <c:v>307148.623692384</c:v>
                </c:pt>
                <c:pt idx="34">
                  <c:v>340768.7622667407</c:v>
                </c:pt>
                <c:pt idx="35">
                  <c:v>375410.8105711836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'Hiring Rate comparison'!$A$60</c:f>
              <c:strCache>
                <c:ptCount val="1"/>
                <c:pt idx="0">
                  <c:v>2 sales hires a month</c:v>
                </c:pt>
              </c:strCache>
            </c:strRef>
          </c:tx>
          <c:marker>
            <c:symbol val="none"/>
          </c:marker>
          <c:cat>
            <c:strRef>
              <c:f>'Hiring Rate comparison'!$B$58:$AK$58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comparison'!$B$60:$AK$60</c:f>
              <c:numCache>
                <c:formatCode>_("$"* #,##0_);_("$"* \(#,##0\);_("$"* "-"??_);_(@_)</c:formatCode>
                <c:ptCount val="36"/>
                <c:pt idx="0">
                  <c:v>-39423.6111111111</c:v>
                </c:pt>
                <c:pt idx="1">
                  <c:v>-74550.69444444445</c:v>
                </c:pt>
                <c:pt idx="2">
                  <c:v>-106244.9131944444</c:v>
                </c:pt>
                <c:pt idx="3">
                  <c:v>-136460.7000868056</c:v>
                </c:pt>
                <c:pt idx="4">
                  <c:v>-162196.2659179688</c:v>
                </c:pt>
                <c:pt idx="5">
                  <c:v>-183563.616214464</c:v>
                </c:pt>
                <c:pt idx="6">
                  <c:v>-200671.956364658</c:v>
                </c:pt>
                <c:pt idx="7">
                  <c:v>-213627.7616222081</c:v>
                </c:pt>
                <c:pt idx="8">
                  <c:v>-222534.8453594307</c:v>
                </c:pt>
                <c:pt idx="9">
                  <c:v>-227494.4256143338</c:v>
                </c:pt>
                <c:pt idx="10">
                  <c:v>-228605.1899739755</c:v>
                </c:pt>
                <c:pt idx="11">
                  <c:v>-225963.3588357373</c:v>
                </c:pt>
                <c:pt idx="12">
                  <c:v>-219662.7470870661</c:v>
                </c:pt>
                <c:pt idx="13">
                  <c:v>-209794.8242432227</c:v>
                </c:pt>
                <c:pt idx="14">
                  <c:v>-196448.7730815865</c:v>
                </c:pt>
                <c:pt idx="15">
                  <c:v>-179711.5468101026</c:v>
                </c:pt>
                <c:pt idx="16">
                  <c:v>-159667.9248065167</c:v>
                </c:pt>
                <c:pt idx="17">
                  <c:v>-136400.5669641314</c:v>
                </c:pt>
                <c:pt idx="18">
                  <c:v>-109990.0666789171</c:v>
                </c:pt>
                <c:pt idx="19">
                  <c:v>-80515.00251194414</c:v>
                </c:pt>
                <c:pt idx="20">
                  <c:v>-48051.98856025655</c:v>
                </c:pt>
                <c:pt idx="21">
                  <c:v>-12675.72356847255</c:v>
                </c:pt>
                <c:pt idx="22">
                  <c:v>25540.96118740598</c:v>
                </c:pt>
                <c:pt idx="23">
                  <c:v>66527.05521327628</c:v>
                </c:pt>
                <c:pt idx="24">
                  <c:v>110213.3232773887</c:v>
                </c:pt>
                <c:pt idx="25">
                  <c:v>156532.2610287875</c:v>
                </c:pt>
                <c:pt idx="26">
                  <c:v>205418.05172529</c:v>
                </c:pt>
                <c:pt idx="27">
                  <c:v>256806.5240432688</c:v>
                </c:pt>
                <c:pt idx="28">
                  <c:v>310635.110942187</c:v>
                </c:pt>
                <c:pt idx="29">
                  <c:v>366842.8095575215</c:v>
                </c:pt>
                <c:pt idx="30">
                  <c:v>425370.1420963611</c:v>
                </c:pt>
                <c:pt idx="31">
                  <c:v>486159.1177106187</c:v>
                </c:pt>
                <c:pt idx="32">
                  <c:v>549153.1953234088</c:v>
                </c:pt>
                <c:pt idx="33">
                  <c:v>614297.247384768</c:v>
                </c:pt>
                <c:pt idx="34">
                  <c:v>681537.5245334816</c:v>
                </c:pt>
                <c:pt idx="35">
                  <c:v>750821.621142367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54519504"/>
        <c:axId val="-954515280"/>
      </c:lineChart>
      <c:catAx>
        <c:axId val="-95451950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954515280"/>
        <c:crosses val="autoZero"/>
        <c:auto val="1"/>
        <c:lblAlgn val="ctr"/>
        <c:lblOffset val="100"/>
        <c:noMultiLvlLbl val="0"/>
      </c:catAx>
      <c:valAx>
        <c:axId val="-954515280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54519504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Cumulative Net Profit</a:t>
            </a:r>
            <a:endParaRPr lang="en-US">
              <a:effectLst/>
            </a:endParaRPr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'Hiring Rate comparison'!$A$64</c:f>
              <c:strCache>
                <c:ptCount val="1"/>
                <c:pt idx="0">
                  <c:v>1 sales hire a month</c:v>
                </c:pt>
              </c:strCache>
            </c:strRef>
          </c:tx>
          <c:marker>
            <c:symbol val="none"/>
          </c:marker>
          <c:cat>
            <c:strRef>
              <c:f>'Hiring Rate comparison'!$B$63:$AK$63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comparison'!$B$64:$AK$64</c:f>
              <c:numCache>
                <c:formatCode>_("$"* #,##0_);_("$"* \(#,##0\);_("$"* "-"??_);_(@_)</c:formatCode>
                <c:ptCount val="36"/>
                <c:pt idx="0">
                  <c:v>-11864.11024305556</c:v>
                </c:pt>
                <c:pt idx="1">
                  <c:v>-35399.5759548611</c:v>
                </c:pt>
                <c:pt idx="2">
                  <c:v>-71695.69531249998</c:v>
                </c:pt>
                <c:pt idx="3">
                  <c:v>-122904.0049913194</c:v>
                </c:pt>
                <c:pt idx="4">
                  <c:v>-186784.3944607204</c:v>
                </c:pt>
                <c:pt idx="5">
                  <c:v>-261152.7559533691</c:v>
                </c:pt>
                <c:pt idx="6">
                  <c:v>-343879.5843961148</c:v>
                </c:pt>
                <c:pt idx="7">
                  <c:v>-432888.6123426354</c:v>
                </c:pt>
                <c:pt idx="8">
                  <c:v>-526155.4790327672</c:v>
                </c:pt>
                <c:pt idx="9">
                  <c:v>-621706.432725351</c:v>
                </c:pt>
                <c:pt idx="10">
                  <c:v>-717617.0654727552</c:v>
                </c:pt>
                <c:pt idx="11">
                  <c:v>-812011.0795260405</c:v>
                </c:pt>
                <c:pt idx="12">
                  <c:v>-903059.0845799898</c:v>
                </c:pt>
                <c:pt idx="13">
                  <c:v>-988977.4250870184</c:v>
                </c:pt>
                <c:pt idx="14">
                  <c:v>-1.06802703688823E6</c:v>
                </c:pt>
                <c:pt idx="15">
                  <c:v>-1.1385123324287E6</c:v>
                </c:pt>
                <c:pt idx="16">
                  <c:v>-1.19878011384237E6</c:v>
                </c:pt>
                <c:pt idx="17">
                  <c:v>-1.24721851320985E6</c:v>
                </c:pt>
                <c:pt idx="18">
                  <c:v>-1.28225595930973E6</c:v>
                </c:pt>
                <c:pt idx="19">
                  <c:v>-1.30236017020112E6</c:v>
                </c:pt>
                <c:pt idx="20">
                  <c:v>-1.30603717099166E6</c:v>
                </c:pt>
                <c:pt idx="21">
                  <c:v>-1.29183033616131E6</c:v>
                </c:pt>
                <c:pt idx="22">
                  <c:v>-1.25831945582803E6</c:v>
                </c:pt>
                <c:pt idx="23">
                  <c:v>-1.20411982535681E6</c:v>
                </c:pt>
                <c:pt idx="24">
                  <c:v>-1.12788135772853E6</c:v>
                </c:pt>
                <c:pt idx="25">
                  <c:v>-1.02828771809955E6</c:v>
                </c:pt>
                <c:pt idx="26">
                  <c:v>-904055.4799973238</c:v>
                </c:pt>
                <c:pt idx="27">
                  <c:v>-753933.3026111051</c:v>
                </c:pt>
                <c:pt idx="28">
                  <c:v>-576701.128650427</c:v>
                </c:pt>
                <c:pt idx="29">
                  <c:v>-371169.4022570829</c:v>
                </c:pt>
                <c:pt idx="30">
                  <c:v>-136178.3064693194</c:v>
                </c:pt>
                <c:pt idx="31">
                  <c:v>129402.9802505728</c:v>
                </c:pt>
                <c:pt idx="32">
                  <c:v>426677.0089018606</c:v>
                </c:pt>
                <c:pt idx="33">
                  <c:v>756718.7667088266</c:v>
                </c:pt>
                <c:pt idx="34">
                  <c:v>1.12057636621515E6</c:v>
                </c:pt>
                <c:pt idx="35">
                  <c:v>1.51927171715092E6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'Hiring Rate comparison'!$A$65</c:f>
              <c:strCache>
                <c:ptCount val="1"/>
                <c:pt idx="0">
                  <c:v>2 sales hires a month</c:v>
                </c:pt>
              </c:strCache>
            </c:strRef>
          </c:tx>
          <c:marker>
            <c:symbol val="none"/>
          </c:marker>
          <c:cat>
            <c:strRef>
              <c:f>'Hiring Rate comparison'!$B$63:$AK$63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comparison'!$B$65:$AK$65</c:f>
              <c:numCache>
                <c:formatCode>_("$"* #,##0_);_("$"* \(#,##0\);_("$"* "-"??_);_(@_)</c:formatCode>
                <c:ptCount val="36"/>
                <c:pt idx="0">
                  <c:v>-23728.22048611111</c:v>
                </c:pt>
                <c:pt idx="1">
                  <c:v>-70799.15190972223</c:v>
                </c:pt>
                <c:pt idx="2">
                  <c:v>-143391.3906249999</c:v>
                </c:pt>
                <c:pt idx="3">
                  <c:v>-245808.0099826389</c:v>
                </c:pt>
                <c:pt idx="4">
                  <c:v>-373568.7889214409</c:v>
                </c:pt>
                <c:pt idx="5">
                  <c:v>-522305.5119067381</c:v>
                </c:pt>
                <c:pt idx="6">
                  <c:v>-687759.1687922295</c:v>
                </c:pt>
                <c:pt idx="7">
                  <c:v>-865777.2246852708</c:v>
                </c:pt>
                <c:pt idx="8">
                  <c:v>-1.05231095806553E6</c:v>
                </c:pt>
                <c:pt idx="9">
                  <c:v>-1.2434128654507E6</c:v>
                </c:pt>
                <c:pt idx="10">
                  <c:v>-1.43523413094551E6</c:v>
                </c:pt>
                <c:pt idx="11">
                  <c:v>-1.62402215905208E6</c:v>
                </c:pt>
                <c:pt idx="12">
                  <c:v>-1.80611816915998E6</c:v>
                </c:pt>
                <c:pt idx="13">
                  <c:v>-1.97795485017404E6</c:v>
                </c:pt>
                <c:pt idx="14">
                  <c:v>-2.13605407377646E6</c:v>
                </c:pt>
                <c:pt idx="15">
                  <c:v>-2.27702466485739E6</c:v>
                </c:pt>
                <c:pt idx="16">
                  <c:v>-2.39756022768474E6</c:v>
                </c:pt>
                <c:pt idx="17">
                  <c:v>-2.49443702641971E6</c:v>
                </c:pt>
                <c:pt idx="18">
                  <c:v>-2.56451191861946E6</c:v>
                </c:pt>
                <c:pt idx="19">
                  <c:v>-2.60472034040223E6</c:v>
                </c:pt>
                <c:pt idx="20">
                  <c:v>-2.61207434198332E6</c:v>
                </c:pt>
                <c:pt idx="21">
                  <c:v>-2.58366067232263E6</c:v>
                </c:pt>
                <c:pt idx="22">
                  <c:v>-2.51663891165606E6</c:v>
                </c:pt>
                <c:pt idx="23">
                  <c:v>-2.40823965071361E6</c:v>
                </c:pt>
                <c:pt idx="24">
                  <c:v>-2.25576271545706E6</c:v>
                </c:pt>
                <c:pt idx="25">
                  <c:v>-2.0565754361991E6</c:v>
                </c:pt>
                <c:pt idx="26">
                  <c:v>-1.80811095999465E6</c:v>
                </c:pt>
                <c:pt idx="27">
                  <c:v>-1.50786660522221E6</c:v>
                </c:pt>
                <c:pt idx="28">
                  <c:v>-1.15340225730085E6</c:v>
                </c:pt>
                <c:pt idx="29">
                  <c:v>-742338.804514166</c:v>
                </c:pt>
                <c:pt idx="30">
                  <c:v>-272356.6129386387</c:v>
                </c:pt>
                <c:pt idx="31">
                  <c:v>258805.9605011455</c:v>
                </c:pt>
                <c:pt idx="32">
                  <c:v>853354.0178037212</c:v>
                </c:pt>
                <c:pt idx="33">
                  <c:v>1.51343753341765E6</c:v>
                </c:pt>
                <c:pt idx="34">
                  <c:v>2.2411527324303E6</c:v>
                </c:pt>
                <c:pt idx="35">
                  <c:v>3.03854343430183E6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8703184"/>
        <c:axId val="-948698960"/>
      </c:lineChart>
      <c:catAx>
        <c:axId val="-94870318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948698960"/>
        <c:crosses val="autoZero"/>
        <c:auto val="1"/>
        <c:lblAlgn val="ctr"/>
        <c:lblOffset val="100"/>
        <c:noMultiLvlLbl val="0"/>
      </c:catAx>
      <c:valAx>
        <c:axId val="-948698960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48703184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Cash</a:t>
            </a:r>
            <a:r>
              <a:rPr lang="en-US" baseline="0"/>
              <a:t>flow comparison - monthly payments vs year in advance</a:t>
            </a:r>
            <a:endParaRPr lang="en-US"/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Ramp'!$A$57</c:f>
              <c:strCache>
                <c:ptCount val="1"/>
                <c:pt idx="0">
                  <c:v>Net profit</c:v>
                </c:pt>
              </c:strCache>
            </c:strRef>
          </c:tx>
          <c:marker>
            <c:symbol val="none"/>
          </c:marker>
          <c:cat>
            <c:strRef>
              <c:f>'Sales Ramp'!$B$56:$Y$56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Ramp'!$B$57:$Y$57</c:f>
              <c:numCache>
                <c:formatCode>_("$"* #,##0_);_("$"* \(#,##0\);_("$"* "-"??_);_(@_)</c:formatCode>
                <c:ptCount val="24"/>
                <c:pt idx="0">
                  <c:v>-11864.11024305556</c:v>
                </c:pt>
                <c:pt idx="1">
                  <c:v>-11671.35546875</c:v>
                </c:pt>
                <c:pt idx="2">
                  <c:v>-12760.65364583333</c:v>
                </c:pt>
                <c:pt idx="3">
                  <c:v>-14912.19032118055</c:v>
                </c:pt>
                <c:pt idx="4">
                  <c:v>-12672.07979058159</c:v>
                </c:pt>
                <c:pt idx="5">
                  <c:v>-10487.97202324761</c:v>
                </c:pt>
                <c:pt idx="6">
                  <c:v>-8358.466950096974</c:v>
                </c:pt>
                <c:pt idx="7">
                  <c:v>-6282.19950377511</c:v>
                </c:pt>
                <c:pt idx="8">
                  <c:v>-4257.838743611286</c:v>
                </c:pt>
                <c:pt idx="9">
                  <c:v>-2284.087002451557</c:v>
                </c:pt>
                <c:pt idx="10">
                  <c:v>-359.6790548208264</c:v>
                </c:pt>
                <c:pt idx="11">
                  <c:v>1516.618694119137</c:v>
                </c:pt>
                <c:pt idx="12">
                  <c:v>3346.008999335605</c:v>
                </c:pt>
                <c:pt idx="13">
                  <c:v>5129.664546921657</c:v>
                </c:pt>
                <c:pt idx="14">
                  <c:v>6868.728705818058</c:v>
                </c:pt>
                <c:pt idx="15">
                  <c:v>8564.316260742051</c:v>
                </c:pt>
                <c:pt idx="16">
                  <c:v>10217.51412679295</c:v>
                </c:pt>
                <c:pt idx="17">
                  <c:v>11829.38204619257</c:v>
                </c:pt>
                <c:pt idx="18">
                  <c:v>13400.9532676072</c:v>
                </c:pt>
                <c:pt idx="19">
                  <c:v>14933.23520848647</c:v>
                </c:pt>
                <c:pt idx="20">
                  <c:v>16427.21010084375</c:v>
                </c:pt>
                <c:pt idx="21">
                  <c:v>17883.8356208921</c:v>
                </c:pt>
                <c:pt idx="22">
                  <c:v>19304.04550293925</c:v>
                </c:pt>
                <c:pt idx="23">
                  <c:v>20688.75013793521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Ramp'!$A$164</c:f>
              <c:strCache>
                <c:ptCount val="1"/>
                <c:pt idx="0">
                  <c:v>Net Cash Flows</c:v>
                </c:pt>
              </c:strCache>
            </c:strRef>
          </c:tx>
          <c:marker>
            <c:symbol val="none"/>
          </c:marker>
          <c:cat>
            <c:strRef>
              <c:f>'Sales Ramp'!$B$56:$Y$56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Ramp'!$B$164:$Y$164</c:f>
              <c:numCache>
                <c:formatCode>_("$"* #,##0_);_("$"* \(#,##0\);_("$"* "-"??_);_(@_)</c:formatCode>
                <c:ptCount val="24"/>
                <c:pt idx="0">
                  <c:v>-9266.88802083333</c:v>
                </c:pt>
                <c:pt idx="1">
                  <c:v>-3330.73046875</c:v>
                </c:pt>
                <c:pt idx="2">
                  <c:v>3396.872395833332</c:v>
                </c:pt>
                <c:pt idx="3">
                  <c:v>8581.119791666667</c:v>
                </c:pt>
                <c:pt idx="4">
                  <c:v>8581.119791666667</c:v>
                </c:pt>
                <c:pt idx="5">
                  <c:v>8581.119791666667</c:v>
                </c:pt>
                <c:pt idx="6">
                  <c:v>8581.119791666667</c:v>
                </c:pt>
                <c:pt idx="7">
                  <c:v>8581.119791666667</c:v>
                </c:pt>
                <c:pt idx="8">
                  <c:v>8581.119791666667</c:v>
                </c:pt>
                <c:pt idx="9">
                  <c:v>8581.119791666667</c:v>
                </c:pt>
                <c:pt idx="10">
                  <c:v>8581.119791666667</c:v>
                </c:pt>
                <c:pt idx="11">
                  <c:v>10564.453125</c:v>
                </c:pt>
                <c:pt idx="12">
                  <c:v>15126.11979166667</c:v>
                </c:pt>
                <c:pt idx="13">
                  <c:v>21671.11979166667</c:v>
                </c:pt>
                <c:pt idx="14">
                  <c:v>28414.453125</c:v>
                </c:pt>
                <c:pt idx="15">
                  <c:v>28414.453125</c:v>
                </c:pt>
                <c:pt idx="16">
                  <c:v>28414.453125</c:v>
                </c:pt>
                <c:pt idx="17">
                  <c:v>28414.453125</c:v>
                </c:pt>
                <c:pt idx="18">
                  <c:v>28414.453125</c:v>
                </c:pt>
                <c:pt idx="19">
                  <c:v>28414.453125</c:v>
                </c:pt>
                <c:pt idx="20">
                  <c:v>28414.453125</c:v>
                </c:pt>
                <c:pt idx="21">
                  <c:v>28414.453125</c:v>
                </c:pt>
                <c:pt idx="22">
                  <c:v>28414.453125</c:v>
                </c:pt>
                <c:pt idx="23">
                  <c:v>28414.453125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7565808"/>
        <c:axId val="-947561424"/>
      </c:lineChart>
      <c:catAx>
        <c:axId val="-947565808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47561424"/>
        <c:crosses val="autoZero"/>
        <c:auto val="1"/>
        <c:lblAlgn val="ctr"/>
        <c:lblOffset val="100"/>
        <c:noMultiLvlLbl val="0"/>
      </c:catAx>
      <c:valAx>
        <c:axId val="-947561424"/>
        <c:scaling>
          <c:orientation val="minMax"/>
        </c:scaling>
        <c:delete val="0"/>
        <c:axPos val="l"/>
        <c:majorGridlines/>
        <c:title>
          <c:overlay val="0"/>
        </c:title>
        <c:numFmt formatCode="_(&quot;$&quot;* #,##0_);_(&quot;$&quot;* \(#,##0\);_(&quot;$&quot;* &quot;-&quot;??_);_(@_)" sourceLinked="1"/>
        <c:majorTickMark val="none"/>
        <c:minorTickMark val="none"/>
        <c:tickLblPos val="nextTo"/>
        <c:crossAx val="-947565808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Cumulative</a:t>
            </a:r>
            <a:r>
              <a:rPr lang="en-US" baseline="0"/>
              <a:t> Cashflow comparision -  monthly payments vs year in advance</a:t>
            </a:r>
            <a:endParaRPr lang="en-US"/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Ramp'!$A$58</c:f>
              <c:strCache>
                <c:ptCount val="1"/>
                <c:pt idx="0">
                  <c:v>Cumulative Net Profit</c:v>
                </c:pt>
              </c:strCache>
            </c:strRef>
          </c:tx>
          <c:marker>
            <c:symbol val="none"/>
          </c:marker>
          <c:cat>
            <c:strRef>
              <c:f>'Sales Ramp'!$B$56:$Y$56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Ramp'!$B$58:$Y$58</c:f>
              <c:numCache>
                <c:formatCode>_("$"* #,##0_);_("$"* \(#,##0\);_("$"* "-"??_);_(@_)</c:formatCode>
                <c:ptCount val="24"/>
                <c:pt idx="0">
                  <c:v>-11864.11024305556</c:v>
                </c:pt>
                <c:pt idx="1">
                  <c:v>-23535.46571180555</c:v>
                </c:pt>
                <c:pt idx="2">
                  <c:v>-36296.11935763888</c:v>
                </c:pt>
                <c:pt idx="3">
                  <c:v>-51208.30967881944</c:v>
                </c:pt>
                <c:pt idx="4">
                  <c:v>-63880.38946940103</c:v>
                </c:pt>
                <c:pt idx="5">
                  <c:v>-74368.36149264864</c:v>
                </c:pt>
                <c:pt idx="6">
                  <c:v>-82726.82844274563</c:v>
                </c:pt>
                <c:pt idx="7">
                  <c:v>-89009.0279465207</c:v>
                </c:pt>
                <c:pt idx="8">
                  <c:v>-93266.86669013198</c:v>
                </c:pt>
                <c:pt idx="9">
                  <c:v>-95550.95369258351</c:v>
                </c:pt>
                <c:pt idx="10">
                  <c:v>-95910.63274740435</c:v>
                </c:pt>
                <c:pt idx="11">
                  <c:v>-94394.01405328522</c:v>
                </c:pt>
                <c:pt idx="12">
                  <c:v>-91048.0050539496</c:v>
                </c:pt>
                <c:pt idx="13">
                  <c:v>-85918.3405070279</c:v>
                </c:pt>
                <c:pt idx="14">
                  <c:v>-79049.61180120987</c:v>
                </c:pt>
                <c:pt idx="15">
                  <c:v>-70485.29554046785</c:v>
                </c:pt>
                <c:pt idx="16">
                  <c:v>-60267.78141367494</c:v>
                </c:pt>
                <c:pt idx="17">
                  <c:v>-48438.3993674824</c:v>
                </c:pt>
                <c:pt idx="18">
                  <c:v>-35037.44609987521</c:v>
                </c:pt>
                <c:pt idx="19">
                  <c:v>-20104.21089138876</c:v>
                </c:pt>
                <c:pt idx="20">
                  <c:v>-3677.000790545019</c:v>
                </c:pt>
                <c:pt idx="21">
                  <c:v>14206.83483034704</c:v>
                </c:pt>
                <c:pt idx="22">
                  <c:v>33510.88033328625</c:v>
                </c:pt>
                <c:pt idx="23">
                  <c:v>54199.63047122146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Ramp'!$A$165</c:f>
              <c:strCache>
                <c:ptCount val="1"/>
                <c:pt idx="0">
                  <c:v>Cumulative Net Cash Flows</c:v>
                </c:pt>
              </c:strCache>
            </c:strRef>
          </c:tx>
          <c:marker>
            <c:symbol val="none"/>
          </c:marker>
          <c:cat>
            <c:strRef>
              <c:f>'Sales Ramp'!$B$56:$Y$56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Ramp'!$B$165:$Y$165</c:f>
              <c:numCache>
                <c:formatCode>_("$"* #,##0_);_("$"* \(#,##0\);_("$"* "-"??_);_(@_)</c:formatCode>
                <c:ptCount val="24"/>
                <c:pt idx="0">
                  <c:v>-9266.88802083333</c:v>
                </c:pt>
                <c:pt idx="1">
                  <c:v>-12597.61848958333</c:v>
                </c:pt>
                <c:pt idx="2">
                  <c:v>-9200.74609374999</c:v>
                </c:pt>
                <c:pt idx="3">
                  <c:v>-619.6263020833138</c:v>
                </c:pt>
                <c:pt idx="4">
                  <c:v>7961.493489583343</c:v>
                </c:pt>
                <c:pt idx="5">
                  <c:v>16542.61328125001</c:v>
                </c:pt>
                <c:pt idx="6">
                  <c:v>25123.73307291669</c:v>
                </c:pt>
                <c:pt idx="7">
                  <c:v>33704.85286458337</c:v>
                </c:pt>
                <c:pt idx="8">
                  <c:v>42285.97265625003</c:v>
                </c:pt>
                <c:pt idx="9">
                  <c:v>50867.09244791671</c:v>
                </c:pt>
                <c:pt idx="10">
                  <c:v>59448.2122395834</c:v>
                </c:pt>
                <c:pt idx="11">
                  <c:v>70012.66536458344</c:v>
                </c:pt>
                <c:pt idx="12">
                  <c:v>85138.78515625008</c:v>
                </c:pt>
                <c:pt idx="13">
                  <c:v>106809.9049479168</c:v>
                </c:pt>
                <c:pt idx="14">
                  <c:v>135224.3580729167</c:v>
                </c:pt>
                <c:pt idx="15">
                  <c:v>163638.8111979168</c:v>
                </c:pt>
                <c:pt idx="16">
                  <c:v>192053.2643229168</c:v>
                </c:pt>
                <c:pt idx="17">
                  <c:v>220467.7174479168</c:v>
                </c:pt>
                <c:pt idx="18">
                  <c:v>248882.1705729169</c:v>
                </c:pt>
                <c:pt idx="19">
                  <c:v>277296.6236979168</c:v>
                </c:pt>
                <c:pt idx="20">
                  <c:v>305711.0768229169</c:v>
                </c:pt>
                <c:pt idx="21">
                  <c:v>334125.529947917</c:v>
                </c:pt>
                <c:pt idx="22">
                  <c:v>362539.983072917</c:v>
                </c:pt>
                <c:pt idx="23">
                  <c:v>390954.4361979168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7510784"/>
        <c:axId val="-947506400"/>
      </c:lineChart>
      <c:catAx>
        <c:axId val="-94751078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47506400"/>
        <c:crosses val="autoZero"/>
        <c:auto val="1"/>
        <c:lblAlgn val="ctr"/>
        <c:lblOffset val="100"/>
        <c:noMultiLvlLbl val="0"/>
      </c:catAx>
      <c:valAx>
        <c:axId val="-947506400"/>
        <c:scaling>
          <c:orientation val="minMax"/>
        </c:scaling>
        <c:delete val="0"/>
        <c:axPos val="l"/>
        <c:majorGridlines/>
        <c:title>
          <c:overlay val="0"/>
        </c:title>
        <c:numFmt formatCode="_(&quot;$&quot;* #,##0_);_(&quot;$&quot;* \(#,##0\);_(&quot;$&quot;* &quot;-&quot;??_);_(@_)" sourceLinked="1"/>
        <c:majorTickMark val="none"/>
        <c:minorTickMark val="none"/>
        <c:tickLblPos val="nextTo"/>
        <c:crossAx val="-947510784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Cumulative Cashflow comparision -  monthly payments vs year in advance</a:t>
            </a:r>
            <a:endParaRPr lang="en-US">
              <a:effectLst/>
            </a:endParaRPr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Ramp'!$A$114</c:f>
              <c:strCache>
                <c:ptCount val="1"/>
                <c:pt idx="0">
                  <c:v>Cumulative Net Profit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Ramp'!$B$114:$AK$114</c:f>
              <c:numCache>
                <c:formatCode>_("$"* #,##0_);_("$"* \(#,##0\);_("$"* "-"??_);_(@_)</c:formatCode>
                <c:ptCount val="36"/>
                <c:pt idx="0">
                  <c:v>-23728.22048611111</c:v>
                </c:pt>
                <c:pt idx="1">
                  <c:v>-70799.15190972223</c:v>
                </c:pt>
                <c:pt idx="2">
                  <c:v>-143391.3906249999</c:v>
                </c:pt>
                <c:pt idx="3">
                  <c:v>-245808.0099826389</c:v>
                </c:pt>
                <c:pt idx="4">
                  <c:v>-373568.7889214409</c:v>
                </c:pt>
                <c:pt idx="5">
                  <c:v>-522305.5119067381</c:v>
                </c:pt>
                <c:pt idx="6">
                  <c:v>-687759.1687922295</c:v>
                </c:pt>
                <c:pt idx="7">
                  <c:v>-865777.2246852708</c:v>
                </c:pt>
                <c:pt idx="8">
                  <c:v>-1.05231095806553E6</c:v>
                </c:pt>
                <c:pt idx="9">
                  <c:v>-1.2434128654507E6</c:v>
                </c:pt>
                <c:pt idx="10">
                  <c:v>-1.43523413094551E6</c:v>
                </c:pt>
                <c:pt idx="11">
                  <c:v>-1.62402215905208E6</c:v>
                </c:pt>
                <c:pt idx="12">
                  <c:v>-1.80611816915998E6</c:v>
                </c:pt>
                <c:pt idx="13">
                  <c:v>-1.97795485017404E6</c:v>
                </c:pt>
                <c:pt idx="14">
                  <c:v>-2.13605407377646E6</c:v>
                </c:pt>
                <c:pt idx="15">
                  <c:v>-2.27702466485739E6</c:v>
                </c:pt>
                <c:pt idx="16">
                  <c:v>-2.39756022768474E6</c:v>
                </c:pt>
                <c:pt idx="17">
                  <c:v>-2.49443702641971E6</c:v>
                </c:pt>
                <c:pt idx="18">
                  <c:v>-2.56451191861946E6</c:v>
                </c:pt>
                <c:pt idx="19">
                  <c:v>-2.60472034040223E6</c:v>
                </c:pt>
                <c:pt idx="20">
                  <c:v>-2.61207434198332E6</c:v>
                </c:pt>
                <c:pt idx="21">
                  <c:v>-2.58366067232263E6</c:v>
                </c:pt>
                <c:pt idx="22">
                  <c:v>-2.51663891165606E6</c:v>
                </c:pt>
                <c:pt idx="23">
                  <c:v>-2.40823965071361E6</c:v>
                </c:pt>
                <c:pt idx="24">
                  <c:v>-2.25576271545706E6</c:v>
                </c:pt>
                <c:pt idx="25">
                  <c:v>-2.0565754361991E6</c:v>
                </c:pt>
                <c:pt idx="26">
                  <c:v>-1.80811095999465E6</c:v>
                </c:pt>
                <c:pt idx="27">
                  <c:v>-1.50786660522221E6</c:v>
                </c:pt>
                <c:pt idx="28">
                  <c:v>-1.15340225730085E6</c:v>
                </c:pt>
                <c:pt idx="29">
                  <c:v>-742338.804514166</c:v>
                </c:pt>
                <c:pt idx="30">
                  <c:v>-272356.6129386387</c:v>
                </c:pt>
                <c:pt idx="31">
                  <c:v>258805.9605011455</c:v>
                </c:pt>
                <c:pt idx="32">
                  <c:v>853354.0178037212</c:v>
                </c:pt>
                <c:pt idx="33">
                  <c:v>1.51343753341765E6</c:v>
                </c:pt>
                <c:pt idx="34">
                  <c:v>2.2411527324303E6</c:v>
                </c:pt>
                <c:pt idx="35">
                  <c:v>3.03854343430183E6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Ramp'!$A$194</c:f>
              <c:strCache>
                <c:ptCount val="1"/>
                <c:pt idx="0">
                  <c:v>Cumulative Net Cash Flows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Ramp'!$B$194:$AK$194</c:f>
              <c:numCache>
                <c:formatCode>_("$"* #,##0_);_("$"* \(#,##0\);_("$"* "-"??_);_(@_)</c:formatCode>
                <c:ptCount val="36"/>
                <c:pt idx="0">
                  <c:v>-18533.77604166666</c:v>
                </c:pt>
                <c:pt idx="1">
                  <c:v>-19528.5703125</c:v>
                </c:pt>
                <c:pt idx="2">
                  <c:v>11631.84114583336</c:v>
                </c:pt>
                <c:pt idx="3">
                  <c:v>90560.74739583337</c:v>
                </c:pt>
                <c:pt idx="4">
                  <c:v>226156.3203125</c:v>
                </c:pt>
                <c:pt idx="5">
                  <c:v>418418.5598958333</c:v>
                </c:pt>
                <c:pt idx="6">
                  <c:v>667347.4661458334</c:v>
                </c:pt>
                <c:pt idx="7">
                  <c:v>972943.0390625</c:v>
                </c:pt>
                <c:pt idx="8">
                  <c:v>1.33520527864583E6</c:v>
                </c:pt>
                <c:pt idx="9">
                  <c:v>1.75413418489583E6</c:v>
                </c:pt>
                <c:pt idx="10">
                  <c:v>2.2297297578125E6</c:v>
                </c:pt>
                <c:pt idx="11">
                  <c:v>2.76199199739583E6</c:v>
                </c:pt>
                <c:pt idx="12">
                  <c:v>3.35262090364583E6</c:v>
                </c:pt>
                <c:pt idx="13">
                  <c:v>4.0055264765625E6</c:v>
                </c:pt>
                <c:pt idx="14">
                  <c:v>4.72631871614583E6</c:v>
                </c:pt>
                <c:pt idx="15">
                  <c:v>5.52077762239583E6</c:v>
                </c:pt>
                <c:pt idx="16">
                  <c:v>6.3889031953125E6</c:v>
                </c:pt>
                <c:pt idx="17">
                  <c:v>7.33069543489583E6</c:v>
                </c:pt>
                <c:pt idx="18">
                  <c:v>8.34615434114583E6</c:v>
                </c:pt>
                <c:pt idx="19">
                  <c:v>9.4352799140625E6</c:v>
                </c:pt>
                <c:pt idx="20">
                  <c:v>1.05980721536458E7</c:v>
                </c:pt>
                <c:pt idx="21">
                  <c:v>1.18345310598958E7</c:v>
                </c:pt>
                <c:pt idx="22">
                  <c:v>1.31446566328125E7</c:v>
                </c:pt>
                <c:pt idx="23">
                  <c:v>1.45284488723958E7</c:v>
                </c:pt>
                <c:pt idx="24">
                  <c:v>1.59864177786458E7</c:v>
                </c:pt>
                <c:pt idx="25">
                  <c:v>1.75197363515625E7</c:v>
                </c:pt>
                <c:pt idx="26">
                  <c:v>1.91300875911458E7</c:v>
                </c:pt>
                <c:pt idx="27">
                  <c:v>2.08192054973958E7</c:v>
                </c:pt>
                <c:pt idx="28">
                  <c:v>2.25870900703125E7</c:v>
                </c:pt>
                <c:pt idx="29">
                  <c:v>2.44337413098958E7</c:v>
                </c:pt>
                <c:pt idx="30">
                  <c:v>2.63591592161458E7</c:v>
                </c:pt>
                <c:pt idx="31">
                  <c:v>2.83633437890625E7</c:v>
                </c:pt>
                <c:pt idx="32">
                  <c:v>3.04462950286458E7</c:v>
                </c:pt>
                <c:pt idx="33">
                  <c:v>3.26080129348958E7</c:v>
                </c:pt>
                <c:pt idx="34">
                  <c:v>3.48484975078125E7</c:v>
                </c:pt>
                <c:pt idx="35">
                  <c:v>3.71677487473958E7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4970272"/>
        <c:axId val="-944966048"/>
      </c:lineChart>
      <c:catAx>
        <c:axId val="-944970272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944966048"/>
        <c:crosses val="autoZero"/>
        <c:auto val="1"/>
        <c:lblAlgn val="ctr"/>
        <c:lblOffset val="100"/>
        <c:noMultiLvlLbl val="0"/>
      </c:catAx>
      <c:valAx>
        <c:axId val="-944966048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44970272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Cashflow comparison - monthly payments vs year in advance</a:t>
            </a:r>
            <a:endParaRPr lang="en-US">
              <a:effectLst/>
            </a:endParaRPr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Ramp'!$A$113</c:f>
              <c:strCache>
                <c:ptCount val="1"/>
                <c:pt idx="0">
                  <c:v>Net profit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Ramp'!$B$113:$AK$113</c:f>
              <c:numCache>
                <c:formatCode>_("$"* #,##0_);_("$"* \(#,##0\);_("$"* "-"??_);_(@_)</c:formatCode>
                <c:ptCount val="36"/>
                <c:pt idx="0">
                  <c:v>-23728.22048611111</c:v>
                </c:pt>
                <c:pt idx="1">
                  <c:v>-47070.93142361109</c:v>
                </c:pt>
                <c:pt idx="2">
                  <c:v>-72592.23871527775</c:v>
                </c:pt>
                <c:pt idx="3">
                  <c:v>-102416.619357639</c:v>
                </c:pt>
                <c:pt idx="4">
                  <c:v>-127760.7789388021</c:v>
                </c:pt>
                <c:pt idx="5">
                  <c:v>-148736.7229852973</c:v>
                </c:pt>
                <c:pt idx="6">
                  <c:v>-165453.6568854912</c:v>
                </c:pt>
                <c:pt idx="7">
                  <c:v>-178018.0558930414</c:v>
                </c:pt>
                <c:pt idx="8">
                  <c:v>-186533.733380264</c:v>
                </c:pt>
                <c:pt idx="9">
                  <c:v>-191101.9073851672</c:v>
                </c:pt>
                <c:pt idx="10">
                  <c:v>-191821.2654948088</c:v>
                </c:pt>
                <c:pt idx="11">
                  <c:v>-188788.0281065705</c:v>
                </c:pt>
                <c:pt idx="12">
                  <c:v>-182096.0101078994</c:v>
                </c:pt>
                <c:pt idx="13">
                  <c:v>-171836.6810140559</c:v>
                </c:pt>
                <c:pt idx="14">
                  <c:v>-158099.2236024198</c:v>
                </c:pt>
                <c:pt idx="15">
                  <c:v>-140970.5910809358</c:v>
                </c:pt>
                <c:pt idx="16">
                  <c:v>-120535.56282735</c:v>
                </c:pt>
                <c:pt idx="17">
                  <c:v>-96876.7987349648</c:v>
                </c:pt>
                <c:pt idx="18">
                  <c:v>-70074.89219975041</c:v>
                </c:pt>
                <c:pt idx="19">
                  <c:v>-40208.42178277752</c:v>
                </c:pt>
                <c:pt idx="20">
                  <c:v>-7354.001581089804</c:v>
                </c:pt>
                <c:pt idx="21">
                  <c:v>28413.6696606942</c:v>
                </c:pt>
                <c:pt idx="22">
                  <c:v>67021.76066657259</c:v>
                </c:pt>
                <c:pt idx="23">
                  <c:v>108399.260942443</c:v>
                </c:pt>
                <c:pt idx="24">
                  <c:v>152476.9352565556</c:v>
                </c:pt>
                <c:pt idx="25">
                  <c:v>199187.2792579542</c:v>
                </c:pt>
                <c:pt idx="26">
                  <c:v>248464.4762044567</c:v>
                </c:pt>
                <c:pt idx="27">
                  <c:v>300244.3547724355</c:v>
                </c:pt>
                <c:pt idx="28">
                  <c:v>354464.3479213539</c:v>
                </c:pt>
                <c:pt idx="29">
                  <c:v>411063.4527866882</c:v>
                </c:pt>
                <c:pt idx="30">
                  <c:v>469982.1915755277</c:v>
                </c:pt>
                <c:pt idx="31">
                  <c:v>531162.5734397854</c:v>
                </c:pt>
                <c:pt idx="32">
                  <c:v>594548.0573025756</c:v>
                </c:pt>
                <c:pt idx="33">
                  <c:v>660083.5156139345</c:v>
                </c:pt>
                <c:pt idx="34">
                  <c:v>727715.1990126483</c:v>
                </c:pt>
                <c:pt idx="35">
                  <c:v>797390.701871534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Ramp'!$A$193</c:f>
              <c:strCache>
                <c:ptCount val="1"/>
                <c:pt idx="0">
                  <c:v>Net Cash Flows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Ramp'!$B$193:$AK$193</c:f>
              <c:numCache>
                <c:formatCode>_("$"* #,##0_);_("$"* \(#,##0\);_("$"* "-"??_);_(@_)</c:formatCode>
                <c:ptCount val="36"/>
                <c:pt idx="0">
                  <c:v>-6433.5546875</c:v>
                </c:pt>
                <c:pt idx="1">
                  <c:v>11685.93619791667</c:v>
                </c:pt>
                <c:pt idx="2">
                  <c:v>46463.53906250001</c:v>
                </c:pt>
                <c:pt idx="3">
                  <c:v>98681.11979166667</c:v>
                </c:pt>
                <c:pt idx="4">
                  <c:v>155347.7864583333</c:v>
                </c:pt>
                <c:pt idx="5">
                  <c:v>212014.453125</c:v>
                </c:pt>
                <c:pt idx="6">
                  <c:v>268681.1197916666</c:v>
                </c:pt>
                <c:pt idx="7">
                  <c:v>325347.7864583333</c:v>
                </c:pt>
                <c:pt idx="8">
                  <c:v>382014.4531249999</c:v>
                </c:pt>
                <c:pt idx="9">
                  <c:v>438681.1197916666</c:v>
                </c:pt>
                <c:pt idx="10">
                  <c:v>495347.7864583333</c:v>
                </c:pt>
                <c:pt idx="11">
                  <c:v>552014.453125</c:v>
                </c:pt>
                <c:pt idx="12">
                  <c:v>610381.1197916665</c:v>
                </c:pt>
                <c:pt idx="13">
                  <c:v>672657.7864583335</c:v>
                </c:pt>
                <c:pt idx="14">
                  <c:v>740544.453125</c:v>
                </c:pt>
                <c:pt idx="15">
                  <c:v>814211.1197916665</c:v>
                </c:pt>
                <c:pt idx="16">
                  <c:v>887877.7864583335</c:v>
                </c:pt>
                <c:pt idx="17">
                  <c:v>961544.453125</c:v>
                </c:pt>
                <c:pt idx="18">
                  <c:v>1.03521111979167E6</c:v>
                </c:pt>
                <c:pt idx="19">
                  <c:v>1.10887778645833E6</c:v>
                </c:pt>
                <c:pt idx="20">
                  <c:v>1.182544453125E6</c:v>
                </c:pt>
                <c:pt idx="21">
                  <c:v>1.25621111979167E6</c:v>
                </c:pt>
                <c:pt idx="22">
                  <c:v>1.32987778645833E6</c:v>
                </c:pt>
                <c:pt idx="23">
                  <c:v>1.403544453125E6</c:v>
                </c:pt>
                <c:pt idx="24">
                  <c:v>1.47772111979167E6</c:v>
                </c:pt>
                <c:pt idx="25">
                  <c:v>1.55307078645833E6</c:v>
                </c:pt>
                <c:pt idx="26">
                  <c:v>1.630103453125E6</c:v>
                </c:pt>
                <c:pt idx="27">
                  <c:v>1.70887011979167E6</c:v>
                </c:pt>
                <c:pt idx="28">
                  <c:v>1.78763678645833E6</c:v>
                </c:pt>
                <c:pt idx="29">
                  <c:v>1.866403453125E6</c:v>
                </c:pt>
                <c:pt idx="30">
                  <c:v>1.94517011979167E6</c:v>
                </c:pt>
                <c:pt idx="31">
                  <c:v>2.02393678645833E6</c:v>
                </c:pt>
                <c:pt idx="32">
                  <c:v>2.102703453125E6</c:v>
                </c:pt>
                <c:pt idx="33">
                  <c:v>2.18147011979167E6</c:v>
                </c:pt>
                <c:pt idx="34">
                  <c:v>2.26023678645833E6</c:v>
                </c:pt>
                <c:pt idx="35">
                  <c:v>2.339003453125E6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4547792"/>
        <c:axId val="-944521152"/>
      </c:lineChart>
      <c:catAx>
        <c:axId val="-944547792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944521152"/>
        <c:crosses val="autoZero"/>
        <c:auto val="1"/>
        <c:lblAlgn val="ctr"/>
        <c:lblOffset val="100"/>
        <c:noMultiLvlLbl val="0"/>
      </c:catAx>
      <c:valAx>
        <c:axId val="-944521152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44547792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baseline="0" dirty="0" smtClean="0"/>
              <a:t>With </a:t>
            </a:r>
            <a:r>
              <a:rPr lang="en-US" baseline="0" dirty="0"/>
              <a:t>no Churn</a:t>
            </a:r>
            <a:endParaRPr lang="en-US" dirty="0"/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'SaaS Revenue Growth'!$A$26</c:f>
              <c:strCache>
                <c:ptCount val="1"/>
                <c:pt idx="0">
                  <c:v>Jan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Growth'!$B$26:$M$26</c:f>
              <c:numCache>
                <c:formatCode>_("$"* #,##0_);_("$"* \(#,##0\);_("$"* "-"??_);_(@_)</c:formatCode>
                <c:ptCount val="12"/>
                <c:pt idx="0" formatCode="&quot;$&quot;#,##0_);[Red]\(&quot;$&quot;#,##0\)">
                  <c:v>3472.222222222222</c:v>
                </c:pt>
                <c:pt idx="1">
                  <c:v>3472.222222222222</c:v>
                </c:pt>
                <c:pt idx="2">
                  <c:v>3472.222222222222</c:v>
                </c:pt>
                <c:pt idx="3">
                  <c:v>3472.222222222222</c:v>
                </c:pt>
                <c:pt idx="4">
                  <c:v>3472.222222222222</c:v>
                </c:pt>
                <c:pt idx="5">
                  <c:v>3472.222222222222</c:v>
                </c:pt>
                <c:pt idx="6">
                  <c:v>3472.222222222222</c:v>
                </c:pt>
                <c:pt idx="7">
                  <c:v>3472.222222222222</c:v>
                </c:pt>
                <c:pt idx="8">
                  <c:v>3472.222222222222</c:v>
                </c:pt>
                <c:pt idx="9">
                  <c:v>3472.222222222222</c:v>
                </c:pt>
                <c:pt idx="10">
                  <c:v>3472.222222222222</c:v>
                </c:pt>
                <c:pt idx="11">
                  <c:v>3472.222222222222</c:v>
                </c:pt>
              </c:numCache>
            </c:numRef>
          </c:val>
        </c:ser>
        <c:ser>
          <c:idx val="1"/>
          <c:order val="1"/>
          <c:tx>
            <c:strRef>
              <c:f>'SaaS Revenue Growth'!$A$27</c:f>
              <c:strCache>
                <c:ptCount val="1"/>
                <c:pt idx="0">
                  <c:v>Feb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Growth'!$B$27:$M$27</c:f>
              <c:numCache>
                <c:formatCode>"$"#,##0_);[Red]\("$"#,##0\)</c:formatCode>
                <c:ptCount val="12"/>
                <c:pt idx="1">
                  <c:v>3472.222222222222</c:v>
                </c:pt>
                <c:pt idx="2" formatCode="_(&quot;$&quot;* #,##0_);_(&quot;$&quot;* \(#,##0\);_(&quot;$&quot;* &quot;-&quot;??_);_(@_)">
                  <c:v>3472.222222222222</c:v>
                </c:pt>
                <c:pt idx="3" formatCode="_(&quot;$&quot;* #,##0_);_(&quot;$&quot;* \(#,##0\);_(&quot;$&quot;* &quot;-&quot;??_);_(@_)">
                  <c:v>3472.222222222222</c:v>
                </c:pt>
                <c:pt idx="4" formatCode="_(&quot;$&quot;* #,##0_);_(&quot;$&quot;* \(#,##0\);_(&quot;$&quot;* &quot;-&quot;??_);_(@_)">
                  <c:v>3472.222222222222</c:v>
                </c:pt>
                <c:pt idx="5" formatCode="_(&quot;$&quot;* #,##0_);_(&quot;$&quot;* \(#,##0\);_(&quot;$&quot;* &quot;-&quot;??_);_(@_)">
                  <c:v>3472.222222222222</c:v>
                </c:pt>
                <c:pt idx="6" formatCode="_(&quot;$&quot;* #,##0_);_(&quot;$&quot;* \(#,##0\);_(&quot;$&quot;* &quot;-&quot;??_);_(@_)">
                  <c:v>3472.222222222222</c:v>
                </c:pt>
                <c:pt idx="7" formatCode="_(&quot;$&quot;* #,##0_);_(&quot;$&quot;* \(#,##0\);_(&quot;$&quot;* &quot;-&quot;??_);_(@_)">
                  <c:v>3472.222222222222</c:v>
                </c:pt>
                <c:pt idx="8" formatCode="_(&quot;$&quot;* #,##0_);_(&quot;$&quot;* \(#,##0\);_(&quot;$&quot;* &quot;-&quot;??_);_(@_)">
                  <c:v>3472.222222222222</c:v>
                </c:pt>
                <c:pt idx="9" formatCode="_(&quot;$&quot;* #,##0_);_(&quot;$&quot;* \(#,##0\);_(&quot;$&quot;* &quot;-&quot;??_);_(@_)">
                  <c:v>3472.222222222222</c:v>
                </c:pt>
                <c:pt idx="10" formatCode="_(&quot;$&quot;* #,##0_);_(&quot;$&quot;* \(#,##0\);_(&quot;$&quot;* &quot;-&quot;??_);_(@_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2"/>
          <c:order val="2"/>
          <c:tx>
            <c:strRef>
              <c:f>'SaaS Revenue Growth'!$A$28</c:f>
              <c:strCache>
                <c:ptCount val="1"/>
                <c:pt idx="0">
                  <c:v>Mar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Growth'!$B$28:$M$28</c:f>
              <c:numCache>
                <c:formatCode>General</c:formatCode>
                <c:ptCount val="12"/>
                <c:pt idx="2" formatCode="&quot;$&quot;#,##0_);[Red]\(&quot;$&quot;#,##0\)">
                  <c:v>3472.222222222222</c:v>
                </c:pt>
                <c:pt idx="3" formatCode="_(&quot;$&quot;* #,##0_);_(&quot;$&quot;* \(#,##0\);_(&quot;$&quot;* &quot;-&quot;??_);_(@_)">
                  <c:v>3472.222222222222</c:v>
                </c:pt>
                <c:pt idx="4" formatCode="_(&quot;$&quot;* #,##0_);_(&quot;$&quot;* \(#,##0\);_(&quot;$&quot;* &quot;-&quot;??_);_(@_)">
                  <c:v>3472.222222222222</c:v>
                </c:pt>
                <c:pt idx="5" formatCode="_(&quot;$&quot;* #,##0_);_(&quot;$&quot;* \(#,##0\);_(&quot;$&quot;* &quot;-&quot;??_);_(@_)">
                  <c:v>3472.222222222222</c:v>
                </c:pt>
                <c:pt idx="6" formatCode="_(&quot;$&quot;* #,##0_);_(&quot;$&quot;* \(#,##0\);_(&quot;$&quot;* &quot;-&quot;??_);_(@_)">
                  <c:v>3472.222222222222</c:v>
                </c:pt>
                <c:pt idx="7" formatCode="_(&quot;$&quot;* #,##0_);_(&quot;$&quot;* \(#,##0\);_(&quot;$&quot;* &quot;-&quot;??_);_(@_)">
                  <c:v>3472.222222222222</c:v>
                </c:pt>
                <c:pt idx="8" formatCode="_(&quot;$&quot;* #,##0_);_(&quot;$&quot;* \(#,##0\);_(&quot;$&quot;* &quot;-&quot;??_);_(@_)">
                  <c:v>3472.222222222222</c:v>
                </c:pt>
                <c:pt idx="9" formatCode="_(&quot;$&quot;* #,##0_);_(&quot;$&quot;* \(#,##0\);_(&quot;$&quot;* &quot;-&quot;??_);_(@_)">
                  <c:v>3472.222222222222</c:v>
                </c:pt>
                <c:pt idx="10" formatCode="_(&quot;$&quot;* #,##0_);_(&quot;$&quot;* \(#,##0\);_(&quot;$&quot;* &quot;-&quot;??_);_(@_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3"/>
          <c:order val="3"/>
          <c:tx>
            <c:strRef>
              <c:f>'SaaS Revenue Growth'!$A$29</c:f>
              <c:strCache>
                <c:ptCount val="1"/>
                <c:pt idx="0">
                  <c:v>Apr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Growth'!$B$29:$M$29</c:f>
              <c:numCache>
                <c:formatCode>General</c:formatCode>
                <c:ptCount val="12"/>
                <c:pt idx="3" formatCode="&quot;$&quot;#,##0_);[Red]\(&quot;$&quot;#,##0\)">
                  <c:v>3472.222222222222</c:v>
                </c:pt>
                <c:pt idx="4" formatCode="_(&quot;$&quot;* #,##0_);_(&quot;$&quot;* \(#,##0\);_(&quot;$&quot;* &quot;-&quot;??_);_(@_)">
                  <c:v>3472.222222222222</c:v>
                </c:pt>
                <c:pt idx="5" formatCode="_(&quot;$&quot;* #,##0_);_(&quot;$&quot;* \(#,##0\);_(&quot;$&quot;* &quot;-&quot;??_);_(@_)">
                  <c:v>3472.222222222222</c:v>
                </c:pt>
                <c:pt idx="6" formatCode="_(&quot;$&quot;* #,##0_);_(&quot;$&quot;* \(#,##0\);_(&quot;$&quot;* &quot;-&quot;??_);_(@_)">
                  <c:v>3472.222222222222</c:v>
                </c:pt>
                <c:pt idx="7" formatCode="_(&quot;$&quot;* #,##0_);_(&quot;$&quot;* \(#,##0\);_(&quot;$&quot;* &quot;-&quot;??_);_(@_)">
                  <c:v>3472.222222222222</c:v>
                </c:pt>
                <c:pt idx="8" formatCode="_(&quot;$&quot;* #,##0_);_(&quot;$&quot;* \(#,##0\);_(&quot;$&quot;* &quot;-&quot;??_);_(@_)">
                  <c:v>3472.222222222222</c:v>
                </c:pt>
                <c:pt idx="9" formatCode="_(&quot;$&quot;* #,##0_);_(&quot;$&quot;* \(#,##0\);_(&quot;$&quot;* &quot;-&quot;??_);_(@_)">
                  <c:v>3472.222222222222</c:v>
                </c:pt>
                <c:pt idx="10" formatCode="_(&quot;$&quot;* #,##0_);_(&quot;$&quot;* \(#,##0\);_(&quot;$&quot;* &quot;-&quot;??_);_(@_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4"/>
          <c:order val="4"/>
          <c:tx>
            <c:strRef>
              <c:f>'SaaS Revenue Growth'!$A$30</c:f>
              <c:strCache>
                <c:ptCount val="1"/>
                <c:pt idx="0">
                  <c:v>May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Growth'!$B$30:$M$30</c:f>
              <c:numCache>
                <c:formatCode>General</c:formatCode>
                <c:ptCount val="12"/>
                <c:pt idx="4" formatCode="&quot;$&quot;#,##0_);[Red]\(&quot;$&quot;#,##0\)">
                  <c:v>3472.222222222222</c:v>
                </c:pt>
                <c:pt idx="5" formatCode="_(&quot;$&quot;* #,##0_);_(&quot;$&quot;* \(#,##0\);_(&quot;$&quot;* &quot;-&quot;??_);_(@_)">
                  <c:v>3472.222222222222</c:v>
                </c:pt>
                <c:pt idx="6" formatCode="_(&quot;$&quot;* #,##0_);_(&quot;$&quot;* \(#,##0\);_(&quot;$&quot;* &quot;-&quot;??_);_(@_)">
                  <c:v>3472.222222222222</c:v>
                </c:pt>
                <c:pt idx="7" formatCode="_(&quot;$&quot;* #,##0_);_(&quot;$&quot;* \(#,##0\);_(&quot;$&quot;* &quot;-&quot;??_);_(@_)">
                  <c:v>3472.222222222222</c:v>
                </c:pt>
                <c:pt idx="8" formatCode="_(&quot;$&quot;* #,##0_);_(&quot;$&quot;* \(#,##0\);_(&quot;$&quot;* &quot;-&quot;??_);_(@_)">
                  <c:v>3472.222222222222</c:v>
                </c:pt>
                <c:pt idx="9" formatCode="_(&quot;$&quot;* #,##0_);_(&quot;$&quot;* \(#,##0\);_(&quot;$&quot;* &quot;-&quot;??_);_(@_)">
                  <c:v>3472.222222222222</c:v>
                </c:pt>
                <c:pt idx="10" formatCode="_(&quot;$&quot;* #,##0_);_(&quot;$&quot;* \(#,##0\);_(&quot;$&quot;* &quot;-&quot;??_);_(@_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5"/>
          <c:order val="5"/>
          <c:tx>
            <c:strRef>
              <c:f>'SaaS Revenue Growth'!$A$31</c:f>
              <c:strCache>
                <c:ptCount val="1"/>
                <c:pt idx="0">
                  <c:v>Jun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Growth'!$B$31:$M$31</c:f>
              <c:numCache>
                <c:formatCode>General</c:formatCode>
                <c:ptCount val="12"/>
                <c:pt idx="5" formatCode="&quot;$&quot;#,##0_);[Red]\(&quot;$&quot;#,##0\)">
                  <c:v>3472.222222222222</c:v>
                </c:pt>
                <c:pt idx="6" formatCode="_(&quot;$&quot;* #,##0_);_(&quot;$&quot;* \(#,##0\);_(&quot;$&quot;* &quot;-&quot;??_);_(@_)">
                  <c:v>3472.222222222222</c:v>
                </c:pt>
                <c:pt idx="7" formatCode="_(&quot;$&quot;* #,##0_);_(&quot;$&quot;* \(#,##0\);_(&quot;$&quot;* &quot;-&quot;??_);_(@_)">
                  <c:v>3472.222222222222</c:v>
                </c:pt>
                <c:pt idx="8" formatCode="_(&quot;$&quot;* #,##0_);_(&quot;$&quot;* \(#,##0\);_(&quot;$&quot;* &quot;-&quot;??_);_(@_)">
                  <c:v>3472.222222222222</c:v>
                </c:pt>
                <c:pt idx="9" formatCode="_(&quot;$&quot;* #,##0_);_(&quot;$&quot;* \(#,##0\);_(&quot;$&quot;* &quot;-&quot;??_);_(@_)">
                  <c:v>3472.222222222222</c:v>
                </c:pt>
                <c:pt idx="10" formatCode="_(&quot;$&quot;* #,##0_);_(&quot;$&quot;* \(#,##0\);_(&quot;$&quot;* &quot;-&quot;??_);_(@_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6"/>
          <c:order val="6"/>
          <c:tx>
            <c:strRef>
              <c:f>'SaaS Revenue Growth'!$A$32</c:f>
              <c:strCache>
                <c:ptCount val="1"/>
                <c:pt idx="0">
                  <c:v>Jul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Growth'!$B$32:$M$32</c:f>
              <c:numCache>
                <c:formatCode>General</c:formatCode>
                <c:ptCount val="12"/>
                <c:pt idx="6" formatCode="&quot;$&quot;#,##0_);[Red]\(&quot;$&quot;#,##0\)">
                  <c:v>3472.222222222222</c:v>
                </c:pt>
                <c:pt idx="7" formatCode="_(&quot;$&quot;* #,##0_);_(&quot;$&quot;* \(#,##0\);_(&quot;$&quot;* &quot;-&quot;??_);_(@_)">
                  <c:v>3472.222222222222</c:v>
                </c:pt>
                <c:pt idx="8" formatCode="_(&quot;$&quot;* #,##0_);_(&quot;$&quot;* \(#,##0\);_(&quot;$&quot;* &quot;-&quot;??_);_(@_)">
                  <c:v>3472.222222222222</c:v>
                </c:pt>
                <c:pt idx="9" formatCode="_(&quot;$&quot;* #,##0_);_(&quot;$&quot;* \(#,##0\);_(&quot;$&quot;* &quot;-&quot;??_);_(@_)">
                  <c:v>3472.222222222222</c:v>
                </c:pt>
                <c:pt idx="10" formatCode="_(&quot;$&quot;* #,##0_);_(&quot;$&quot;* \(#,##0\);_(&quot;$&quot;* &quot;-&quot;??_);_(@_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7"/>
          <c:order val="7"/>
          <c:tx>
            <c:strRef>
              <c:f>'SaaS Revenue Growth'!$A$33</c:f>
              <c:strCache>
                <c:ptCount val="1"/>
                <c:pt idx="0">
                  <c:v>Aug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Growth'!$B$33:$M$33</c:f>
              <c:numCache>
                <c:formatCode>General</c:formatCode>
                <c:ptCount val="12"/>
                <c:pt idx="7" formatCode="&quot;$&quot;#,##0_);[Red]\(&quot;$&quot;#,##0\)">
                  <c:v>3472.222222222222</c:v>
                </c:pt>
                <c:pt idx="8" formatCode="_(&quot;$&quot;* #,##0_);_(&quot;$&quot;* \(#,##0\);_(&quot;$&quot;* &quot;-&quot;??_);_(@_)">
                  <c:v>3472.222222222222</c:v>
                </c:pt>
                <c:pt idx="9" formatCode="_(&quot;$&quot;* #,##0_);_(&quot;$&quot;* \(#,##0\);_(&quot;$&quot;* &quot;-&quot;??_);_(@_)">
                  <c:v>3472.222222222222</c:v>
                </c:pt>
                <c:pt idx="10" formatCode="_(&quot;$&quot;* #,##0_);_(&quot;$&quot;* \(#,##0\);_(&quot;$&quot;* &quot;-&quot;??_);_(@_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8"/>
          <c:order val="8"/>
          <c:tx>
            <c:strRef>
              <c:f>'SaaS Revenue Growth'!$A$34</c:f>
              <c:strCache>
                <c:ptCount val="1"/>
                <c:pt idx="0">
                  <c:v>Sep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Growth'!$B$34:$M$34</c:f>
              <c:numCache>
                <c:formatCode>General</c:formatCode>
                <c:ptCount val="12"/>
                <c:pt idx="8" formatCode="&quot;$&quot;#,##0_);[Red]\(&quot;$&quot;#,##0\)">
                  <c:v>3472.222222222222</c:v>
                </c:pt>
                <c:pt idx="9" formatCode="_(&quot;$&quot;* #,##0_);_(&quot;$&quot;* \(#,##0\);_(&quot;$&quot;* &quot;-&quot;??_);_(@_)">
                  <c:v>3472.222222222222</c:v>
                </c:pt>
                <c:pt idx="10" formatCode="_(&quot;$&quot;* #,##0_);_(&quot;$&quot;* \(#,##0\);_(&quot;$&quot;* &quot;-&quot;??_);_(@_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9"/>
          <c:order val="9"/>
          <c:tx>
            <c:strRef>
              <c:f>'SaaS Revenue Growth'!$A$35</c:f>
              <c:strCache>
                <c:ptCount val="1"/>
                <c:pt idx="0">
                  <c:v>Oct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Growth'!$B$35:$M$35</c:f>
              <c:numCache>
                <c:formatCode>General</c:formatCode>
                <c:ptCount val="12"/>
                <c:pt idx="9" formatCode="&quot;$&quot;#,##0_);[Red]\(&quot;$&quot;#,##0\)">
                  <c:v>3472.222222222222</c:v>
                </c:pt>
                <c:pt idx="10" formatCode="_(&quot;$&quot;* #,##0_);_(&quot;$&quot;* \(#,##0\);_(&quot;$&quot;* &quot;-&quot;??_);_(@_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10"/>
          <c:order val="10"/>
          <c:tx>
            <c:strRef>
              <c:f>'SaaS Revenue Growth'!$A$36</c:f>
              <c:strCache>
                <c:ptCount val="1"/>
                <c:pt idx="0">
                  <c:v>Nov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Growth'!$B$36:$M$36</c:f>
              <c:numCache>
                <c:formatCode>General</c:formatCode>
                <c:ptCount val="12"/>
                <c:pt idx="10" formatCode="&quot;$&quot;#,##0_);[Red]\(&quot;$&quot;#,##0\)">
                  <c:v>3472.222222222222</c:v>
                </c:pt>
                <c:pt idx="11" formatCode="_(&quot;$&quot;* #,##0_);_(&quot;$&quot;* \(#,##0\);_(&quot;$&quot;* &quot;-&quot;??_);_(@_)">
                  <c:v>3472.222222222222</c:v>
                </c:pt>
              </c:numCache>
            </c:numRef>
          </c:val>
        </c:ser>
        <c:ser>
          <c:idx val="11"/>
          <c:order val="11"/>
          <c:tx>
            <c:strRef>
              <c:f>'SaaS Revenue Growth'!$A$37</c:f>
              <c:strCache>
                <c:ptCount val="1"/>
                <c:pt idx="0">
                  <c:v>Dec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Growth'!$B$37:$M$37</c:f>
              <c:numCache>
                <c:formatCode>General</c:formatCode>
                <c:ptCount val="12"/>
                <c:pt idx="11" formatCode="&quot;$&quot;#,##0_);[Red]\(&quot;$&quot;#,##0\)">
                  <c:v>3472.222222222222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100"/>
        <c:axId val="-965878192"/>
        <c:axId val="-965874672"/>
      </c:barChart>
      <c:catAx>
        <c:axId val="-965878192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965874672"/>
        <c:crosses val="autoZero"/>
        <c:auto val="1"/>
        <c:lblAlgn val="ctr"/>
        <c:lblOffset val="100"/>
        <c:noMultiLvlLbl val="0"/>
      </c:catAx>
      <c:valAx>
        <c:axId val="-965874672"/>
        <c:scaling>
          <c:orientation val="minMax"/>
          <c:max val="45000.0"/>
        </c:scaling>
        <c:delete val="0"/>
        <c:axPos val="l"/>
        <c:majorGridlines/>
        <c:numFmt formatCode="&quot;$&quot;#,##0_);[Red]\(&quot;$&quot;#,##0\)" sourceLinked="1"/>
        <c:majorTickMark val="none"/>
        <c:minorTickMark val="none"/>
        <c:tickLblPos val="nextTo"/>
        <c:spPr>
          <a:ln w="9525">
            <a:noFill/>
          </a:ln>
        </c:spPr>
        <c:crossAx val="-965878192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Net Profit</a:t>
            </a:r>
            <a:endParaRPr lang="en-US" dirty="0"/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'Churn Rate Comparison'!$A$6</c:f>
              <c:strCache>
                <c:ptCount val="1"/>
                <c:pt idx="0">
                  <c:v>Churn 1.25%</c:v>
                </c:pt>
              </c:strCache>
            </c:strRef>
          </c:tx>
          <c:marker>
            <c:symbol val="none"/>
          </c:marker>
          <c:cat>
            <c:strRef>
              <c:f>'Churn Rate Comparison'!$B$5:$AK$5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'Churn Rate Comparison'!$B$6:$AK$6</c:f>
              <c:numCache>
                <c:formatCode>_("$"* #,##0_);_("$"* \(#,##0\);_("$"* "-"??_);_(@_)</c:formatCode>
                <c:ptCount val="36"/>
                <c:pt idx="0">
                  <c:v>-23728.22048611111</c:v>
                </c:pt>
                <c:pt idx="1">
                  <c:v>-47065.02864583333</c:v>
                </c:pt>
                <c:pt idx="2">
                  <c:v>-72555.27256944444</c:v>
                </c:pt>
                <c:pt idx="3">
                  <c:v>-102285.4162868923</c:v>
                </c:pt>
                <c:pt idx="4">
                  <c:v>-127415.5163241916</c:v>
                </c:pt>
                <c:pt idx="5">
                  <c:v>-148003.0732273441</c:v>
                </c:pt>
                <c:pt idx="6">
                  <c:v>-164104.8687855265</c:v>
                </c:pt>
                <c:pt idx="7">
                  <c:v>-175776.9750155511</c:v>
                </c:pt>
                <c:pt idx="8">
                  <c:v>-183074.76303402</c:v>
                </c:pt>
                <c:pt idx="9">
                  <c:v>-186052.9118185774</c:v>
                </c:pt>
                <c:pt idx="10">
                  <c:v>-184765.4168596472</c:v>
                </c:pt>
                <c:pt idx="11">
                  <c:v>-179265.5987040231</c:v>
                </c:pt>
                <c:pt idx="12">
                  <c:v>-169606.1113916638</c:v>
                </c:pt>
                <c:pt idx="13">
                  <c:v>-155838.9507870284</c:v>
                </c:pt>
                <c:pt idx="14">
                  <c:v>-138015.4628062704</c:v>
                </c:pt>
                <c:pt idx="15">
                  <c:v>-116186.3515415914</c:v>
                </c:pt>
                <c:pt idx="16">
                  <c:v>-90401.68728404026</c:v>
                </c:pt>
                <c:pt idx="17">
                  <c:v>-60710.91444602795</c:v>
                </c:pt>
                <c:pt idx="18">
                  <c:v>-27162.8593848102</c:v>
                </c:pt>
                <c:pt idx="19">
                  <c:v>10194.26187182276</c:v>
                </c:pt>
                <c:pt idx="20">
                  <c:v>51312.83599642886</c:v>
                </c:pt>
                <c:pt idx="21">
                  <c:v>96145.84482815733</c:v>
                </c:pt>
                <c:pt idx="22">
                  <c:v>144646.8579331698</c:v>
                </c:pt>
                <c:pt idx="23">
                  <c:v>196770.0252580505</c:v>
                </c:pt>
                <c:pt idx="24">
                  <c:v>252470.0698750505</c:v>
                </c:pt>
                <c:pt idx="25">
                  <c:v>311702.2808180189</c:v>
                </c:pt>
                <c:pt idx="26">
                  <c:v>374422.5060078803</c:v>
                </c:pt>
                <c:pt idx="27">
                  <c:v>440587.1452665494</c:v>
                </c:pt>
                <c:pt idx="28">
                  <c:v>510153.143418166</c:v>
                </c:pt>
                <c:pt idx="29">
                  <c:v>583077.9834765673</c:v>
                </c:pt>
                <c:pt idx="30">
                  <c:v>659319.679917919</c:v>
                </c:pt>
                <c:pt idx="31">
                  <c:v>738836.7720374351</c:v>
                </c:pt>
                <c:pt idx="32">
                  <c:v>821588.3173891373</c:v>
                </c:pt>
                <c:pt idx="33">
                  <c:v>907533.885307624</c:v>
                </c:pt>
                <c:pt idx="34">
                  <c:v>996633.55051081</c:v>
                </c:pt>
                <c:pt idx="35">
                  <c:v>1.08884788678264E6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'Churn Rate Comparison'!$A$7</c:f>
              <c:strCache>
                <c:ptCount val="1"/>
                <c:pt idx="0">
                  <c:v>Churn 2.5%</c:v>
                </c:pt>
              </c:strCache>
            </c:strRef>
          </c:tx>
          <c:marker>
            <c:symbol val="none"/>
          </c:marker>
          <c:cat>
            <c:strRef>
              <c:f>'Churn Rate Comparison'!$B$5:$AK$5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'Churn Rate Comparison'!$B$7:$AK$7</c:f>
              <c:numCache>
                <c:formatCode>_("$"* #,##0_);_("$"* \(#,##0\);_("$"* "-"??_);_(@_)</c:formatCode>
                <c:ptCount val="36"/>
                <c:pt idx="0">
                  <c:v>-23728.22048611111</c:v>
                </c:pt>
                <c:pt idx="1">
                  <c:v>-47070.93142361109</c:v>
                </c:pt>
                <c:pt idx="2">
                  <c:v>-72592.23871527775</c:v>
                </c:pt>
                <c:pt idx="3">
                  <c:v>-102416.619357639</c:v>
                </c:pt>
                <c:pt idx="4">
                  <c:v>-127760.7789388021</c:v>
                </c:pt>
                <c:pt idx="5">
                  <c:v>-148736.7229852973</c:v>
                </c:pt>
                <c:pt idx="6">
                  <c:v>-165453.6568854912</c:v>
                </c:pt>
                <c:pt idx="7">
                  <c:v>-178018.0558930414</c:v>
                </c:pt>
                <c:pt idx="8">
                  <c:v>-186533.733380264</c:v>
                </c:pt>
                <c:pt idx="9">
                  <c:v>-191101.9073851672</c:v>
                </c:pt>
                <c:pt idx="10">
                  <c:v>-191821.2654948088</c:v>
                </c:pt>
                <c:pt idx="11">
                  <c:v>-188788.0281065705</c:v>
                </c:pt>
                <c:pt idx="12">
                  <c:v>-182096.0101078994</c:v>
                </c:pt>
                <c:pt idx="13">
                  <c:v>-171836.6810140559</c:v>
                </c:pt>
                <c:pt idx="14">
                  <c:v>-158099.2236024198</c:v>
                </c:pt>
                <c:pt idx="15">
                  <c:v>-140970.5910809358</c:v>
                </c:pt>
                <c:pt idx="16">
                  <c:v>-120535.56282735</c:v>
                </c:pt>
                <c:pt idx="17">
                  <c:v>-96876.7987349648</c:v>
                </c:pt>
                <c:pt idx="18">
                  <c:v>-70074.89219975041</c:v>
                </c:pt>
                <c:pt idx="19">
                  <c:v>-40208.42178277752</c:v>
                </c:pt>
                <c:pt idx="20">
                  <c:v>-7354.001581089804</c:v>
                </c:pt>
                <c:pt idx="21">
                  <c:v>28413.6696606942</c:v>
                </c:pt>
                <c:pt idx="22">
                  <c:v>67021.76066657259</c:v>
                </c:pt>
                <c:pt idx="23">
                  <c:v>108399.260942443</c:v>
                </c:pt>
                <c:pt idx="24">
                  <c:v>152476.9352565556</c:v>
                </c:pt>
                <c:pt idx="25">
                  <c:v>199187.2792579542</c:v>
                </c:pt>
                <c:pt idx="26">
                  <c:v>248464.4762044567</c:v>
                </c:pt>
                <c:pt idx="27">
                  <c:v>300244.3547724355</c:v>
                </c:pt>
                <c:pt idx="28">
                  <c:v>354464.3479213539</c:v>
                </c:pt>
                <c:pt idx="29">
                  <c:v>411063.4527866882</c:v>
                </c:pt>
                <c:pt idx="30">
                  <c:v>469982.1915755277</c:v>
                </c:pt>
                <c:pt idx="31">
                  <c:v>531162.5734397854</c:v>
                </c:pt>
                <c:pt idx="32">
                  <c:v>594548.0573025756</c:v>
                </c:pt>
                <c:pt idx="33">
                  <c:v>660083.5156139345</c:v>
                </c:pt>
                <c:pt idx="34">
                  <c:v>727715.1990126483</c:v>
                </c:pt>
                <c:pt idx="35">
                  <c:v>797390.701871534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53298704"/>
        <c:axId val="-953321392"/>
      </c:lineChart>
      <c:catAx>
        <c:axId val="-95329870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53321392"/>
        <c:crosses val="autoZero"/>
        <c:auto val="1"/>
        <c:lblAlgn val="ctr"/>
        <c:lblOffset val="100"/>
        <c:noMultiLvlLbl val="0"/>
      </c:catAx>
      <c:valAx>
        <c:axId val="-953321392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53298704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Cumulative</a:t>
            </a:r>
            <a:r>
              <a:rPr lang="en-US" baseline="0" dirty="0" smtClean="0"/>
              <a:t> Net Profit</a:t>
            </a:r>
            <a:endParaRPr lang="en-US" dirty="0"/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'Churn Rate Comparison'!$A$11</c:f>
              <c:strCache>
                <c:ptCount val="1"/>
                <c:pt idx="0">
                  <c:v>Churn 1.25%</c:v>
                </c:pt>
              </c:strCache>
            </c:strRef>
          </c:tx>
          <c:marker>
            <c:symbol val="none"/>
          </c:marker>
          <c:cat>
            <c:strRef>
              <c:f>'Churn Rate Comparison'!$B$10:$AK$10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'Churn Rate Comparison'!$B$11:$AK$11</c:f>
              <c:numCache>
                <c:formatCode>_("$"* #,##0_);_("$"* \(#,##0\);_("$"* "-"??_);_(@_)</c:formatCode>
                <c:ptCount val="36"/>
                <c:pt idx="0">
                  <c:v>-23728.22048611111</c:v>
                </c:pt>
                <c:pt idx="1">
                  <c:v>-70793.24913194444</c:v>
                </c:pt>
                <c:pt idx="2">
                  <c:v>-143348.5217013889</c:v>
                </c:pt>
                <c:pt idx="3">
                  <c:v>-245633.9379882812</c:v>
                </c:pt>
                <c:pt idx="4">
                  <c:v>-373049.454312473</c:v>
                </c:pt>
                <c:pt idx="5">
                  <c:v>-521052.527539817</c:v>
                </c:pt>
                <c:pt idx="6">
                  <c:v>-685157.3963253436</c:v>
                </c:pt>
                <c:pt idx="7">
                  <c:v>-860934.3713408945</c:v>
                </c:pt>
                <c:pt idx="8">
                  <c:v>-1.04400913437491E6</c:v>
                </c:pt>
                <c:pt idx="9">
                  <c:v>-1.23006204619349E6</c:v>
                </c:pt>
                <c:pt idx="10">
                  <c:v>-1.41482746305314E6</c:v>
                </c:pt>
                <c:pt idx="11">
                  <c:v>-1.59409306175716E6</c:v>
                </c:pt>
                <c:pt idx="12">
                  <c:v>-1.76369917314883E6</c:v>
                </c:pt>
                <c:pt idx="13">
                  <c:v>-1.91953812393585E6</c:v>
                </c:pt>
                <c:pt idx="14">
                  <c:v>-2.05755358674213E6</c:v>
                </c:pt>
                <c:pt idx="15">
                  <c:v>-2.17373993828372E6</c:v>
                </c:pt>
                <c:pt idx="16">
                  <c:v>-2.26414162556776E6</c:v>
                </c:pt>
                <c:pt idx="17">
                  <c:v>-2.32485254001379E6</c:v>
                </c:pt>
                <c:pt idx="18">
                  <c:v>-2.3520153993986E6</c:v>
                </c:pt>
                <c:pt idx="19">
                  <c:v>-2.34182113752677E6</c:v>
                </c:pt>
                <c:pt idx="20">
                  <c:v>-2.29050830153034E6</c:v>
                </c:pt>
                <c:pt idx="21">
                  <c:v>-2.19436245670219E6</c:v>
                </c:pt>
                <c:pt idx="22">
                  <c:v>-2.04971559876901E6</c:v>
                </c:pt>
                <c:pt idx="23">
                  <c:v>-1.85294557351097E6</c:v>
                </c:pt>
                <c:pt idx="24">
                  <c:v>-1.60047550363591E6</c:v>
                </c:pt>
                <c:pt idx="25">
                  <c:v>-1.28877322281789E6</c:v>
                </c:pt>
                <c:pt idx="26">
                  <c:v>-914350.7168100141</c:v>
                </c:pt>
                <c:pt idx="27">
                  <c:v>-473763.5715434645</c:v>
                </c:pt>
                <c:pt idx="28">
                  <c:v>36389.57187470049</c:v>
                </c:pt>
                <c:pt idx="29">
                  <c:v>619467.5553512648</c:v>
                </c:pt>
                <c:pt idx="30">
                  <c:v>1.27878723526918E6</c:v>
                </c:pt>
                <c:pt idx="31">
                  <c:v>2.01762400730662E6</c:v>
                </c:pt>
                <c:pt idx="32">
                  <c:v>2.83921232469576E6</c:v>
                </c:pt>
                <c:pt idx="33">
                  <c:v>3.74674621000339E6</c:v>
                </c:pt>
                <c:pt idx="34">
                  <c:v>4.7433797605142E6</c:v>
                </c:pt>
                <c:pt idx="35">
                  <c:v>5.83222764729683E6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'Churn Rate Comparison'!$A$12</c:f>
              <c:strCache>
                <c:ptCount val="1"/>
                <c:pt idx="0">
                  <c:v>Churn 2.5%</c:v>
                </c:pt>
              </c:strCache>
            </c:strRef>
          </c:tx>
          <c:marker>
            <c:symbol val="none"/>
          </c:marker>
          <c:cat>
            <c:strRef>
              <c:f>'Churn Rate Comparison'!$B$10:$AK$10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'Churn Rate Comparison'!$B$12:$AK$12</c:f>
              <c:numCache>
                <c:formatCode>_("$"* #,##0_);_("$"* \(#,##0\);_("$"* "-"??_);_(@_)</c:formatCode>
                <c:ptCount val="36"/>
                <c:pt idx="0">
                  <c:v>-23728.22048611111</c:v>
                </c:pt>
                <c:pt idx="1">
                  <c:v>-70799.15190972223</c:v>
                </c:pt>
                <c:pt idx="2">
                  <c:v>-143391.3906249999</c:v>
                </c:pt>
                <c:pt idx="3">
                  <c:v>-245808.0099826389</c:v>
                </c:pt>
                <c:pt idx="4">
                  <c:v>-373568.7889214409</c:v>
                </c:pt>
                <c:pt idx="5">
                  <c:v>-522305.5119067381</c:v>
                </c:pt>
                <c:pt idx="6">
                  <c:v>-687759.1687922295</c:v>
                </c:pt>
                <c:pt idx="7">
                  <c:v>-865777.2246852708</c:v>
                </c:pt>
                <c:pt idx="8">
                  <c:v>-1.05231095806553E6</c:v>
                </c:pt>
                <c:pt idx="9">
                  <c:v>-1.2434128654507E6</c:v>
                </c:pt>
                <c:pt idx="10">
                  <c:v>-1.43523413094551E6</c:v>
                </c:pt>
                <c:pt idx="11">
                  <c:v>-1.62402215905208E6</c:v>
                </c:pt>
                <c:pt idx="12">
                  <c:v>-1.80611816915998E6</c:v>
                </c:pt>
                <c:pt idx="13">
                  <c:v>-1.97795485017404E6</c:v>
                </c:pt>
                <c:pt idx="14">
                  <c:v>-2.13605407377646E6</c:v>
                </c:pt>
                <c:pt idx="15">
                  <c:v>-2.27702466485739E6</c:v>
                </c:pt>
                <c:pt idx="16">
                  <c:v>-2.39756022768474E6</c:v>
                </c:pt>
                <c:pt idx="17">
                  <c:v>-2.49443702641971E6</c:v>
                </c:pt>
                <c:pt idx="18">
                  <c:v>-2.56451191861946E6</c:v>
                </c:pt>
                <c:pt idx="19">
                  <c:v>-2.60472034040223E6</c:v>
                </c:pt>
                <c:pt idx="20">
                  <c:v>-2.61207434198332E6</c:v>
                </c:pt>
                <c:pt idx="21">
                  <c:v>-2.58366067232263E6</c:v>
                </c:pt>
                <c:pt idx="22">
                  <c:v>-2.51663891165606E6</c:v>
                </c:pt>
                <c:pt idx="23">
                  <c:v>-2.40823965071361E6</c:v>
                </c:pt>
                <c:pt idx="24">
                  <c:v>-2.25576271545706E6</c:v>
                </c:pt>
                <c:pt idx="25">
                  <c:v>-2.0565754361991E6</c:v>
                </c:pt>
                <c:pt idx="26">
                  <c:v>-1.80811095999465E6</c:v>
                </c:pt>
                <c:pt idx="27">
                  <c:v>-1.50786660522221E6</c:v>
                </c:pt>
                <c:pt idx="28">
                  <c:v>-1.15340225730085E6</c:v>
                </c:pt>
                <c:pt idx="29">
                  <c:v>-742338.804514166</c:v>
                </c:pt>
                <c:pt idx="30">
                  <c:v>-272356.6129386387</c:v>
                </c:pt>
                <c:pt idx="31">
                  <c:v>258805.9605011455</c:v>
                </c:pt>
                <c:pt idx="32">
                  <c:v>853354.0178037212</c:v>
                </c:pt>
                <c:pt idx="33">
                  <c:v>1.51343753341765E6</c:v>
                </c:pt>
                <c:pt idx="34">
                  <c:v>2.2411527324303E6</c:v>
                </c:pt>
                <c:pt idx="35">
                  <c:v>3.03854343430183E6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6094464"/>
        <c:axId val="-947661264"/>
      </c:lineChart>
      <c:catAx>
        <c:axId val="-94609446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47661264"/>
        <c:crosses val="autoZero"/>
        <c:auto val="1"/>
        <c:lblAlgn val="ctr"/>
        <c:lblOffset val="100"/>
        <c:noMultiLvlLbl val="0"/>
      </c:catAx>
      <c:valAx>
        <c:axId val="-947661264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46094464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/>
              <a:t>MRR </a:t>
            </a:r>
            <a:r>
              <a:rPr lang="en-US" dirty="0" smtClean="0"/>
              <a:t>– Single Sales </a:t>
            </a:r>
            <a:r>
              <a:rPr lang="en-US" dirty="0"/>
              <a:t>Hire</a:t>
            </a:r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'Sales Ramp'!$A$37</c:f>
              <c:strCache>
                <c:ptCount val="1"/>
                <c:pt idx="0">
                  <c:v>New MRR added this month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shade val="51000"/>
                    <a:satMod val="130000"/>
                  </a:schemeClr>
                </a:gs>
                <a:gs pos="80000">
                  <a:schemeClr val="accent3">
                    <a:shade val="93000"/>
                    <a:satMod val="130000"/>
                  </a:schemeClr>
                </a:gs>
                <a:gs pos="100000">
                  <a:schemeClr val="accent3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3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Ramp'!$B$37:$M$37</c:f>
              <c:numCache>
                <c:formatCode>_("$"* #,##0_);_("$"* \(#,##0\);_("$"* "-"??_);_(@_)</c:formatCode>
                <c:ptCount val="12"/>
                <c:pt idx="0">
                  <c:v>295.138888888889</c:v>
                </c:pt>
                <c:pt idx="1">
                  <c:v>973.9583333333334</c:v>
                </c:pt>
                <c:pt idx="2">
                  <c:v>1947.916666666667</c:v>
                </c:pt>
                <c:pt idx="3">
                  <c:v>2951.388888888889</c:v>
                </c:pt>
                <c:pt idx="4">
                  <c:v>2951.388888888889</c:v>
                </c:pt>
                <c:pt idx="5">
                  <c:v>2951.388888888889</c:v>
                </c:pt>
                <c:pt idx="6">
                  <c:v>2951.388888888889</c:v>
                </c:pt>
                <c:pt idx="7">
                  <c:v>2951.388888888889</c:v>
                </c:pt>
                <c:pt idx="8">
                  <c:v>2951.388888888889</c:v>
                </c:pt>
                <c:pt idx="9">
                  <c:v>2951.388888888889</c:v>
                </c:pt>
                <c:pt idx="10">
                  <c:v>2951.388888888889</c:v>
                </c:pt>
                <c:pt idx="11">
                  <c:v>2951.388888888889</c:v>
                </c:pt>
              </c:numCache>
            </c:numRef>
          </c:val>
        </c:ser>
        <c:ser>
          <c:idx val="1"/>
          <c:order val="1"/>
          <c:tx>
            <c:strRef>
              <c:f>'Sales Ramp'!$A$38</c:f>
              <c:strCache>
                <c:ptCount val="1"/>
                <c:pt idx="0">
                  <c:v>MRR from prior months bookings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hade val="51000"/>
                    <a:satMod val="130000"/>
                  </a:schemeClr>
                </a:gs>
                <a:gs pos="80000">
                  <a:schemeClr val="accent1">
                    <a:shade val="93000"/>
                    <a:satMod val="130000"/>
                  </a:schemeClr>
                </a:gs>
                <a:gs pos="100000">
                  <a:schemeClr val="accent1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1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Ramp'!$B$38:$M$38</c:f>
              <c:numCache>
                <c:formatCode>_("$"* #,##0_);_("$"* \(#,##0\);_("$"* "-"??_);_(@_)</c:formatCode>
                <c:ptCount val="12"/>
                <c:pt idx="1">
                  <c:v>295.138888888889</c:v>
                </c:pt>
                <c:pt idx="2">
                  <c:v>1261.71875</c:v>
                </c:pt>
                <c:pt idx="3">
                  <c:v>3178.092447916667</c:v>
                </c:pt>
                <c:pt idx="4">
                  <c:v>6050.02902560764</c:v>
                </c:pt>
                <c:pt idx="5">
                  <c:v>8850.167188856335</c:v>
                </c:pt>
                <c:pt idx="6">
                  <c:v>11580.30189802381</c:v>
                </c:pt>
                <c:pt idx="7">
                  <c:v>14242.18323946211</c:v>
                </c:pt>
                <c:pt idx="8">
                  <c:v>16837.51754736444</c:v>
                </c:pt>
                <c:pt idx="9">
                  <c:v>19367.96849756923</c:v>
                </c:pt>
                <c:pt idx="10">
                  <c:v>21835.15817401888</c:v>
                </c:pt>
                <c:pt idx="11">
                  <c:v>24240.6681085573</c:v>
                </c:pt>
              </c:numCache>
            </c:numRef>
          </c:val>
        </c:ser>
        <c:ser>
          <c:idx val="2"/>
          <c:order val="2"/>
          <c:tx>
            <c:strRef>
              <c:f>'Sales Ramp'!$A$39</c:f>
              <c:strCache>
                <c:ptCount val="1"/>
                <c:pt idx="0">
                  <c:v>Churn</c:v>
                </c:pt>
              </c:strCache>
            </c:strRef>
          </c:tx>
          <c:spPr>
            <a:gradFill rotWithShape="1">
              <a:gsLst>
                <a:gs pos="0">
                  <a:schemeClr val="accent5">
                    <a:shade val="51000"/>
                    <a:satMod val="130000"/>
                  </a:schemeClr>
                </a:gs>
                <a:gs pos="80000">
                  <a:schemeClr val="accent5">
                    <a:shade val="93000"/>
                    <a:satMod val="130000"/>
                  </a:schemeClr>
                </a:gs>
                <a:gs pos="100000">
                  <a:schemeClr val="accent5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5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Ramp'!$B$39:$M$39</c:f>
              <c:numCache>
                <c:formatCode>_("$"* #,##0.00_);_("$"* \(#,##0.00\);_("$"* "-"??_);_(@_)</c:formatCode>
                <c:ptCount val="12"/>
                <c:pt idx="1">
                  <c:v>-7.378472222222223</c:v>
                </c:pt>
                <c:pt idx="2">
                  <c:v>-31.54296875</c:v>
                </c:pt>
                <c:pt idx="3">
                  <c:v>-79.45231119791667</c:v>
                </c:pt>
                <c:pt idx="4">
                  <c:v>-151.250725640191</c:v>
                </c:pt>
                <c:pt idx="5">
                  <c:v>-221.2541797214083</c:v>
                </c:pt>
                <c:pt idx="6">
                  <c:v>-289.5075474505953</c:v>
                </c:pt>
                <c:pt idx="7">
                  <c:v>-356.0545809865528</c:v>
                </c:pt>
                <c:pt idx="8">
                  <c:v>-420.9379386841111</c:v>
                </c:pt>
                <c:pt idx="9">
                  <c:v>-484.1992124392306</c:v>
                </c:pt>
                <c:pt idx="10">
                  <c:v>-545.8789543504722</c:v>
                </c:pt>
                <c:pt idx="11">
                  <c:v>-606.0167027139324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100"/>
        <c:axId val="-950560832"/>
        <c:axId val="-950562912"/>
      </c:barChart>
      <c:catAx>
        <c:axId val="-950560832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50562912"/>
        <c:crosses val="autoZero"/>
        <c:auto val="1"/>
        <c:lblAlgn val="ctr"/>
        <c:lblOffset val="100"/>
        <c:noMultiLvlLbl val="0"/>
      </c:catAx>
      <c:valAx>
        <c:axId val="-950562912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50560832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/>
              <a:t>Bookings &amp;</a:t>
            </a:r>
            <a:r>
              <a:rPr lang="en-US" baseline="0" dirty="0"/>
              <a:t> Churn </a:t>
            </a:r>
            <a:r>
              <a:rPr lang="en-US" baseline="0" dirty="0" smtClean="0"/>
              <a:t>– Single Sales </a:t>
            </a:r>
            <a:r>
              <a:rPr lang="en-US" baseline="0" dirty="0"/>
              <a:t>Hire</a:t>
            </a:r>
            <a:endParaRPr lang="en-US" dirty="0"/>
          </a:p>
        </c:rich>
      </c:tx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'Sales Ramp'!$A$37</c:f>
              <c:strCache>
                <c:ptCount val="1"/>
                <c:pt idx="0">
                  <c:v>New MRR added this month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shade val="51000"/>
                    <a:satMod val="130000"/>
                  </a:schemeClr>
                </a:gs>
                <a:gs pos="80000">
                  <a:schemeClr val="accent3">
                    <a:shade val="93000"/>
                    <a:satMod val="130000"/>
                  </a:schemeClr>
                </a:gs>
                <a:gs pos="100000">
                  <a:schemeClr val="accent3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3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Ramp'!$B$37:$M$37</c:f>
              <c:numCache>
                <c:formatCode>_("$"* #,##0_);_("$"* \(#,##0\);_("$"* "-"??_);_(@_)</c:formatCode>
                <c:ptCount val="12"/>
                <c:pt idx="0">
                  <c:v>295.138888888889</c:v>
                </c:pt>
                <c:pt idx="1">
                  <c:v>973.9583333333334</c:v>
                </c:pt>
                <c:pt idx="2">
                  <c:v>1947.916666666667</c:v>
                </c:pt>
                <c:pt idx="3">
                  <c:v>2951.388888888889</c:v>
                </c:pt>
                <c:pt idx="4">
                  <c:v>2951.388888888889</c:v>
                </c:pt>
                <c:pt idx="5">
                  <c:v>2951.388888888889</c:v>
                </c:pt>
                <c:pt idx="6">
                  <c:v>2951.388888888889</c:v>
                </c:pt>
                <c:pt idx="7">
                  <c:v>2951.388888888889</c:v>
                </c:pt>
                <c:pt idx="8">
                  <c:v>2951.388888888889</c:v>
                </c:pt>
                <c:pt idx="9">
                  <c:v>2951.388888888889</c:v>
                </c:pt>
                <c:pt idx="10">
                  <c:v>2951.388888888889</c:v>
                </c:pt>
                <c:pt idx="11">
                  <c:v>2951.388888888889</c:v>
                </c:pt>
              </c:numCache>
            </c:numRef>
          </c:val>
        </c:ser>
        <c:ser>
          <c:idx val="1"/>
          <c:order val="1"/>
          <c:tx>
            <c:strRef>
              <c:f>'Sales Ramp'!$A$39</c:f>
              <c:strCache>
                <c:ptCount val="1"/>
                <c:pt idx="0">
                  <c:v>Churn</c:v>
                </c:pt>
              </c:strCache>
            </c:strRef>
          </c:tx>
          <c:spPr>
            <a:gradFill rotWithShape="1">
              <a:gsLst>
                <a:gs pos="0">
                  <a:schemeClr val="accent5">
                    <a:shade val="51000"/>
                    <a:satMod val="130000"/>
                  </a:schemeClr>
                </a:gs>
                <a:gs pos="80000">
                  <a:schemeClr val="accent5">
                    <a:shade val="93000"/>
                    <a:satMod val="130000"/>
                  </a:schemeClr>
                </a:gs>
                <a:gs pos="100000">
                  <a:schemeClr val="accent5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5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Ramp'!$B$39:$M$39</c:f>
              <c:numCache>
                <c:formatCode>_("$"* #,##0.00_);_("$"* \(#,##0.00\);_("$"* "-"??_);_(@_)</c:formatCode>
                <c:ptCount val="12"/>
                <c:pt idx="1">
                  <c:v>-7.378472222222223</c:v>
                </c:pt>
                <c:pt idx="2">
                  <c:v>-31.54296875</c:v>
                </c:pt>
                <c:pt idx="3">
                  <c:v>-79.45231119791667</c:v>
                </c:pt>
                <c:pt idx="4">
                  <c:v>-151.250725640191</c:v>
                </c:pt>
                <c:pt idx="5">
                  <c:v>-221.2541797214083</c:v>
                </c:pt>
                <c:pt idx="6">
                  <c:v>-289.5075474505953</c:v>
                </c:pt>
                <c:pt idx="7">
                  <c:v>-356.0545809865528</c:v>
                </c:pt>
                <c:pt idx="8">
                  <c:v>-420.9379386841111</c:v>
                </c:pt>
                <c:pt idx="9">
                  <c:v>-484.1992124392306</c:v>
                </c:pt>
                <c:pt idx="10">
                  <c:v>-545.8789543504722</c:v>
                </c:pt>
                <c:pt idx="11">
                  <c:v>-606.0167027139324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100"/>
        <c:axId val="-949475136"/>
        <c:axId val="-949470848"/>
      </c:barChart>
      <c:catAx>
        <c:axId val="-949475136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49470848"/>
        <c:crosses val="autoZero"/>
        <c:auto val="1"/>
        <c:lblAlgn val="ctr"/>
        <c:lblOffset val="100"/>
        <c:noMultiLvlLbl val="0"/>
      </c:catAx>
      <c:valAx>
        <c:axId val="-949470848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-949475136"/>
        <c:crosses val="autoZero"/>
        <c:crossBetween val="between"/>
      </c:valAx>
    </c:plotArea>
    <c:legend>
      <c:legendPos val="b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Net profit</a:t>
            </a:r>
            <a:r>
              <a:rPr lang="en-US" sz="1800" b="1" i="0" u="none" strike="noStrike" baseline="0">
                <a:effectLst/>
              </a:rPr>
              <a:t> - New Sales Hire</a:t>
            </a:r>
            <a:endParaRPr lang="en-US"/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Ramp'!$A$54</c:f>
              <c:strCache>
                <c:ptCount val="1"/>
                <c:pt idx="0">
                  <c:v>Net profit</c:v>
                </c:pt>
              </c:strCache>
            </c:strRef>
          </c:tx>
          <c:marker>
            <c:symbol val="none"/>
          </c:marker>
          <c:cat>
            <c:strRef>
              <c:f>'Sales Ramp'!$B$53:$Y$53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Ramp'!$B$54:$Y$54</c:f>
              <c:numCache>
                <c:formatCode>_("$"* #,##0_);_("$"* \(#,##0\);_("$"* "-"??_);_(@_)</c:formatCode>
                <c:ptCount val="24"/>
                <c:pt idx="0">
                  <c:v>-19763.8888888889</c:v>
                </c:pt>
                <c:pt idx="1">
                  <c:v>-17615.625</c:v>
                </c:pt>
                <c:pt idx="2">
                  <c:v>-15899.19270833333</c:v>
                </c:pt>
                <c:pt idx="3">
                  <c:v>-15159.97677951389</c:v>
                </c:pt>
                <c:pt idx="4">
                  <c:v>-12919.86624891493</c:v>
                </c:pt>
                <c:pt idx="5">
                  <c:v>-10735.75848158095</c:v>
                </c:pt>
                <c:pt idx="6">
                  <c:v>-8606.253408430313</c:v>
                </c:pt>
                <c:pt idx="7">
                  <c:v>-6529.985962108442</c:v>
                </c:pt>
                <c:pt idx="8">
                  <c:v>-4505.625201944622</c:v>
                </c:pt>
                <c:pt idx="9">
                  <c:v>-2531.873460784893</c:v>
                </c:pt>
                <c:pt idx="10">
                  <c:v>-607.4655131541622</c:v>
                </c:pt>
                <c:pt idx="11">
                  <c:v>1268.832235785801</c:v>
                </c:pt>
                <c:pt idx="12">
                  <c:v>3098.222541002269</c:v>
                </c:pt>
                <c:pt idx="13">
                  <c:v>4881.878088588321</c:v>
                </c:pt>
                <c:pt idx="14">
                  <c:v>6620.942247484723</c:v>
                </c:pt>
                <c:pt idx="15">
                  <c:v>8316.529802408715</c:v>
                </c:pt>
                <c:pt idx="16">
                  <c:v>9969.72766845961</c:v>
                </c:pt>
                <c:pt idx="17">
                  <c:v>11581.59558785924</c:v>
                </c:pt>
                <c:pt idx="18">
                  <c:v>13153.16680927387</c:v>
                </c:pt>
                <c:pt idx="19">
                  <c:v>14685.44875015313</c:v>
                </c:pt>
                <c:pt idx="20">
                  <c:v>16179.42364251042</c:v>
                </c:pt>
                <c:pt idx="21">
                  <c:v>17636.04916255876</c:v>
                </c:pt>
                <c:pt idx="22">
                  <c:v>19056.25904460591</c:v>
                </c:pt>
                <c:pt idx="23">
                  <c:v>20440.96367960187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9422880"/>
        <c:axId val="-949418576"/>
      </c:lineChart>
      <c:catAx>
        <c:axId val="-94942288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49418576"/>
        <c:crosses val="autoZero"/>
        <c:auto val="1"/>
        <c:lblAlgn val="ctr"/>
        <c:lblOffset val="100"/>
        <c:noMultiLvlLbl val="0"/>
      </c:catAx>
      <c:valAx>
        <c:axId val="-949418576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-94942288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/>
              <a:t>MRR </a:t>
            </a:r>
            <a:r>
              <a:rPr lang="en-US" dirty="0" err="1" smtClean="0"/>
              <a:t>vs</a:t>
            </a:r>
            <a:r>
              <a:rPr lang="en-US" dirty="0" smtClean="0"/>
              <a:t> </a:t>
            </a:r>
            <a:r>
              <a:rPr lang="en-US" baseline="0" dirty="0" smtClean="0"/>
              <a:t>Expenses – New Sales Hire</a:t>
            </a:r>
            <a:endParaRPr lang="en-US" dirty="0"/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Ramp'!$A$40</c:f>
              <c:strCache>
                <c:ptCount val="1"/>
                <c:pt idx="0">
                  <c:v>Total MRR (Billings)</c:v>
                </c:pt>
              </c:strCache>
            </c:strRef>
          </c:tx>
          <c:marker>
            <c:symbol val="none"/>
          </c:marker>
          <c:cat>
            <c:strRef>
              <c:f>'Sales Ramp'!$B$34:$M$34</c:f>
              <c:strCache>
                <c:ptCount val="12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</c:strCache>
            </c:strRef>
          </c:cat>
          <c:val>
            <c:numRef>
              <c:f>'Sales Ramp'!$B$40:$M$40</c:f>
              <c:numCache>
                <c:formatCode>_("$"* #,##0_);_("$"* \(#,##0\);_("$"* "-"??_);_(@_)</c:formatCode>
                <c:ptCount val="12"/>
                <c:pt idx="0">
                  <c:v>295.138888888889</c:v>
                </c:pt>
                <c:pt idx="1">
                  <c:v>1261.71875</c:v>
                </c:pt>
                <c:pt idx="2">
                  <c:v>3178.092447916667</c:v>
                </c:pt>
                <c:pt idx="3">
                  <c:v>6050.02902560764</c:v>
                </c:pt>
                <c:pt idx="4">
                  <c:v>8850.167188856335</c:v>
                </c:pt>
                <c:pt idx="5">
                  <c:v>11580.30189802381</c:v>
                </c:pt>
                <c:pt idx="6">
                  <c:v>14242.18323946211</c:v>
                </c:pt>
                <c:pt idx="7">
                  <c:v>16837.51754736444</c:v>
                </c:pt>
                <c:pt idx="8">
                  <c:v>19367.96849756923</c:v>
                </c:pt>
                <c:pt idx="9">
                  <c:v>21835.15817401888</c:v>
                </c:pt>
                <c:pt idx="10">
                  <c:v>24240.6681085573</c:v>
                </c:pt>
                <c:pt idx="11">
                  <c:v>26586.04029473225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Ramp'!$A$50</c:f>
              <c:strCache>
                <c:ptCount val="1"/>
                <c:pt idx="0">
                  <c:v>Total Expenses</c:v>
                </c:pt>
              </c:strCache>
            </c:strRef>
          </c:tx>
          <c:marker>
            <c:symbol val="none"/>
          </c:marker>
          <c:cat>
            <c:strRef>
              <c:f>'Sales Ramp'!$B$34:$M$34</c:f>
              <c:strCache>
                <c:ptCount val="12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</c:strCache>
            </c:strRef>
          </c:cat>
          <c:val>
            <c:numRef>
              <c:f>'Sales Ramp'!$B$50:$M$50</c:f>
              <c:numCache>
                <c:formatCode>_("$"* #,##0_);_("$"* \(#,##0\);_("$"* "-"??_);_(@_)</c:formatCode>
                <c:ptCount val="12"/>
                <c:pt idx="0">
                  <c:v>20000.0</c:v>
                </c:pt>
                <c:pt idx="1">
                  <c:v>18625.0</c:v>
                </c:pt>
                <c:pt idx="2">
                  <c:v>18441.66666666666</c:v>
                </c:pt>
                <c:pt idx="3">
                  <c:v>20000.0</c:v>
                </c:pt>
                <c:pt idx="4">
                  <c:v>20000.0</c:v>
                </c:pt>
                <c:pt idx="5">
                  <c:v>20000.0</c:v>
                </c:pt>
                <c:pt idx="6">
                  <c:v>20000.0</c:v>
                </c:pt>
                <c:pt idx="7">
                  <c:v>20000.0</c:v>
                </c:pt>
                <c:pt idx="8">
                  <c:v>20000.0</c:v>
                </c:pt>
                <c:pt idx="9">
                  <c:v>20000.0</c:v>
                </c:pt>
                <c:pt idx="10">
                  <c:v>20000.0</c:v>
                </c:pt>
                <c:pt idx="11">
                  <c:v>20000.0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9369024"/>
        <c:axId val="-949364672"/>
      </c:lineChart>
      <c:catAx>
        <c:axId val="-94936902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49364672"/>
        <c:crosses val="autoZero"/>
        <c:auto val="1"/>
        <c:lblAlgn val="ctr"/>
        <c:lblOffset val="100"/>
        <c:noMultiLvlLbl val="0"/>
      </c:catAx>
      <c:valAx>
        <c:axId val="-949364672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crossAx val="-949369024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  <c:userShapes r:id="rId2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Cumulative Net Profit</a:t>
            </a:r>
            <a:r>
              <a:rPr lang="en-US" sz="1800" b="1" i="0" u="none" strike="noStrike" baseline="0">
                <a:effectLst/>
              </a:rPr>
              <a:t> - New Sales Hire</a:t>
            </a:r>
            <a:endParaRPr lang="en-US"/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Ramp'!$A$55</c:f>
              <c:strCache>
                <c:ptCount val="1"/>
                <c:pt idx="0">
                  <c:v>Cumulative Net Profit</c:v>
                </c:pt>
              </c:strCache>
            </c:strRef>
          </c:tx>
          <c:marker>
            <c:symbol val="none"/>
          </c:marker>
          <c:cat>
            <c:strRef>
              <c:f>'Sales Ramp'!$B$53:$AK$53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Ramp'!$B$55:$AK$55</c:f>
              <c:numCache>
                <c:formatCode>_("$"* #,##0_);_("$"* \(#,##0\);_("$"* "-"??_);_(@_)</c:formatCode>
                <c:ptCount val="36"/>
                <c:pt idx="0">
                  <c:v>-19763.8888888889</c:v>
                </c:pt>
                <c:pt idx="1">
                  <c:v>-37379.5138888889</c:v>
                </c:pt>
                <c:pt idx="2">
                  <c:v>-53278.70659722222</c:v>
                </c:pt>
                <c:pt idx="3">
                  <c:v>-68438.6833767361</c:v>
                </c:pt>
                <c:pt idx="4">
                  <c:v>-81358.54962565105</c:v>
                </c:pt>
                <c:pt idx="5">
                  <c:v>-92094.308107232</c:v>
                </c:pt>
                <c:pt idx="6">
                  <c:v>-100700.5615156623</c:v>
                </c:pt>
                <c:pt idx="7">
                  <c:v>-107230.5474777707</c:v>
                </c:pt>
                <c:pt idx="8">
                  <c:v>-111736.1726797154</c:v>
                </c:pt>
                <c:pt idx="9">
                  <c:v>-114268.0461405002</c:v>
                </c:pt>
                <c:pt idx="10">
                  <c:v>-114875.5116536544</c:v>
                </c:pt>
                <c:pt idx="11">
                  <c:v>-113606.6794178686</c:v>
                </c:pt>
                <c:pt idx="12">
                  <c:v>-110508.4568768663</c:v>
                </c:pt>
                <c:pt idx="13">
                  <c:v>-105626.578788278</c:v>
                </c:pt>
                <c:pt idx="14">
                  <c:v>-99005.63654079326</c:v>
                </c:pt>
                <c:pt idx="15">
                  <c:v>-90689.10673838455</c:v>
                </c:pt>
                <c:pt idx="16">
                  <c:v>-80719.37906992495</c:v>
                </c:pt>
                <c:pt idx="17">
                  <c:v>-69137.78348206571</c:v>
                </c:pt>
                <c:pt idx="18">
                  <c:v>-55984.61667279183</c:v>
                </c:pt>
                <c:pt idx="19">
                  <c:v>-41299.1679226387</c:v>
                </c:pt>
                <c:pt idx="20">
                  <c:v>-25119.74428012828</c:v>
                </c:pt>
                <c:pt idx="21">
                  <c:v>-7483.69511756953</c:v>
                </c:pt>
                <c:pt idx="22">
                  <c:v>11572.56392703636</c:v>
                </c:pt>
                <c:pt idx="23">
                  <c:v>32013.52760663826</c:v>
                </c:pt>
                <c:pt idx="24">
                  <c:v>53804.57830536109</c:v>
                </c:pt>
                <c:pt idx="25">
                  <c:v>76911.96384772714</c:v>
                </c:pt>
                <c:pt idx="26">
                  <c:v>101302.7758626452</c:v>
                </c:pt>
                <c:pt idx="27">
                  <c:v>126944.9286883011</c:v>
                </c:pt>
                <c:pt idx="28">
                  <c:v>153807.138804427</c:v>
                </c:pt>
                <c:pt idx="29">
                  <c:v>181858.9047787607</c:v>
                </c:pt>
                <c:pt idx="30">
                  <c:v>211070.4877148474</c:v>
                </c:pt>
                <c:pt idx="31">
                  <c:v>241412.892188643</c:v>
                </c:pt>
                <c:pt idx="32">
                  <c:v>272857.8476617046</c:v>
                </c:pt>
                <c:pt idx="33">
                  <c:v>305377.790359051</c:v>
                </c:pt>
                <c:pt idx="34">
                  <c:v>338945.8456000745</c:v>
                </c:pt>
                <c:pt idx="35">
                  <c:v>373535.8105711838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50448944"/>
        <c:axId val="-950444608"/>
      </c:lineChart>
      <c:catAx>
        <c:axId val="-95044894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50444608"/>
        <c:crosses val="autoZero"/>
        <c:auto val="1"/>
        <c:lblAlgn val="ctr"/>
        <c:lblOffset val="100"/>
        <c:noMultiLvlLbl val="0"/>
      </c:catAx>
      <c:valAx>
        <c:axId val="-950444608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-950448944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Ramp'!$A$113</c:f>
              <c:strCache>
                <c:ptCount val="1"/>
                <c:pt idx="0">
                  <c:v>Net profit</c:v>
                </c:pt>
              </c:strCache>
            </c:strRef>
          </c:tx>
          <c:marker>
            <c:symbol val="none"/>
          </c:marker>
          <c:cat>
            <c:strRef>
              <c:f>'Sales Ramp'!$B$112:$Y$112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Ramp'!$B$113:$Y$113</c:f>
              <c:numCache>
                <c:formatCode>_("$"* #,##0_);_("$"* \(#,##0\);_("$"* "-"??_);_(@_)</c:formatCode>
                <c:ptCount val="24"/>
                <c:pt idx="0">
                  <c:v>-23728.22048611111</c:v>
                </c:pt>
                <c:pt idx="1">
                  <c:v>-47070.93142361109</c:v>
                </c:pt>
                <c:pt idx="2">
                  <c:v>-72592.23871527775</c:v>
                </c:pt>
                <c:pt idx="3">
                  <c:v>-102416.619357639</c:v>
                </c:pt>
                <c:pt idx="4">
                  <c:v>-127760.7789388021</c:v>
                </c:pt>
                <c:pt idx="5">
                  <c:v>-148736.7229852973</c:v>
                </c:pt>
                <c:pt idx="6">
                  <c:v>-165453.6568854912</c:v>
                </c:pt>
                <c:pt idx="7">
                  <c:v>-178018.0558930414</c:v>
                </c:pt>
                <c:pt idx="8">
                  <c:v>-186533.733380264</c:v>
                </c:pt>
                <c:pt idx="9">
                  <c:v>-191101.9073851672</c:v>
                </c:pt>
                <c:pt idx="10">
                  <c:v>-191821.2654948088</c:v>
                </c:pt>
                <c:pt idx="11">
                  <c:v>-188788.0281065705</c:v>
                </c:pt>
                <c:pt idx="12">
                  <c:v>-182096.0101078994</c:v>
                </c:pt>
                <c:pt idx="13">
                  <c:v>-171836.6810140559</c:v>
                </c:pt>
                <c:pt idx="14">
                  <c:v>-158099.2236024198</c:v>
                </c:pt>
                <c:pt idx="15">
                  <c:v>-140970.5910809358</c:v>
                </c:pt>
                <c:pt idx="16">
                  <c:v>-120535.56282735</c:v>
                </c:pt>
                <c:pt idx="17">
                  <c:v>-96876.7987349648</c:v>
                </c:pt>
                <c:pt idx="18">
                  <c:v>-70074.89219975041</c:v>
                </c:pt>
                <c:pt idx="19">
                  <c:v>-40208.42178277752</c:v>
                </c:pt>
                <c:pt idx="20">
                  <c:v>-7354.001581089804</c:v>
                </c:pt>
                <c:pt idx="21">
                  <c:v>28413.6696606942</c:v>
                </c:pt>
                <c:pt idx="22">
                  <c:v>67021.76066657259</c:v>
                </c:pt>
                <c:pt idx="23">
                  <c:v>108399.260942443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8889152"/>
        <c:axId val="-948884848"/>
      </c:lineChart>
      <c:catAx>
        <c:axId val="-948889152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48884848"/>
        <c:crosses val="autoZero"/>
        <c:auto val="1"/>
        <c:lblAlgn val="ctr"/>
        <c:lblOffset val="100"/>
        <c:noMultiLvlLbl val="0"/>
      </c:catAx>
      <c:valAx>
        <c:axId val="-948884848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-94888915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Ramp'!$A$114</c:f>
              <c:strCache>
                <c:ptCount val="1"/>
                <c:pt idx="0">
                  <c:v>Cumulative Net Profit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Ramp'!$B$114:$AK$114</c:f>
              <c:numCache>
                <c:formatCode>_("$"* #,##0_);_("$"* \(#,##0\);_("$"* "-"??_);_(@_)</c:formatCode>
                <c:ptCount val="36"/>
                <c:pt idx="0">
                  <c:v>-23728.22048611111</c:v>
                </c:pt>
                <c:pt idx="1">
                  <c:v>-70799.15190972223</c:v>
                </c:pt>
                <c:pt idx="2">
                  <c:v>-143391.3906249999</c:v>
                </c:pt>
                <c:pt idx="3">
                  <c:v>-245808.0099826389</c:v>
                </c:pt>
                <c:pt idx="4">
                  <c:v>-373568.7889214409</c:v>
                </c:pt>
                <c:pt idx="5">
                  <c:v>-522305.5119067381</c:v>
                </c:pt>
                <c:pt idx="6">
                  <c:v>-687759.1687922295</c:v>
                </c:pt>
                <c:pt idx="7">
                  <c:v>-865777.2246852708</c:v>
                </c:pt>
                <c:pt idx="8">
                  <c:v>-1.05231095806553E6</c:v>
                </c:pt>
                <c:pt idx="9">
                  <c:v>-1.2434128654507E6</c:v>
                </c:pt>
                <c:pt idx="10">
                  <c:v>-1.43523413094551E6</c:v>
                </c:pt>
                <c:pt idx="11">
                  <c:v>-1.62402215905208E6</c:v>
                </c:pt>
                <c:pt idx="12">
                  <c:v>-1.80611816915998E6</c:v>
                </c:pt>
                <c:pt idx="13">
                  <c:v>-1.97795485017404E6</c:v>
                </c:pt>
                <c:pt idx="14">
                  <c:v>-2.13605407377646E6</c:v>
                </c:pt>
                <c:pt idx="15">
                  <c:v>-2.27702466485739E6</c:v>
                </c:pt>
                <c:pt idx="16">
                  <c:v>-2.39756022768474E6</c:v>
                </c:pt>
                <c:pt idx="17">
                  <c:v>-2.49443702641971E6</c:v>
                </c:pt>
                <c:pt idx="18">
                  <c:v>-2.56451191861946E6</c:v>
                </c:pt>
                <c:pt idx="19">
                  <c:v>-2.60472034040223E6</c:v>
                </c:pt>
                <c:pt idx="20">
                  <c:v>-2.61207434198332E6</c:v>
                </c:pt>
                <c:pt idx="21">
                  <c:v>-2.58366067232263E6</c:v>
                </c:pt>
                <c:pt idx="22">
                  <c:v>-2.51663891165606E6</c:v>
                </c:pt>
                <c:pt idx="23">
                  <c:v>-2.40823965071361E6</c:v>
                </c:pt>
                <c:pt idx="24">
                  <c:v>-2.25576271545706E6</c:v>
                </c:pt>
                <c:pt idx="25">
                  <c:v>-2.0565754361991E6</c:v>
                </c:pt>
                <c:pt idx="26">
                  <c:v>-1.80811095999465E6</c:v>
                </c:pt>
                <c:pt idx="27">
                  <c:v>-1.50786660522221E6</c:v>
                </c:pt>
                <c:pt idx="28">
                  <c:v>-1.15340225730085E6</c:v>
                </c:pt>
                <c:pt idx="29">
                  <c:v>-742338.804514166</c:v>
                </c:pt>
                <c:pt idx="30">
                  <c:v>-272356.6129386387</c:v>
                </c:pt>
                <c:pt idx="31">
                  <c:v>258805.9605011455</c:v>
                </c:pt>
                <c:pt idx="32">
                  <c:v>853354.0178037212</c:v>
                </c:pt>
                <c:pt idx="33">
                  <c:v>1.51343753341765E6</c:v>
                </c:pt>
                <c:pt idx="34">
                  <c:v>2.2411527324303E6</c:v>
                </c:pt>
                <c:pt idx="35">
                  <c:v>3.03854343430183E6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948837760"/>
        <c:axId val="-948833424"/>
      </c:lineChart>
      <c:catAx>
        <c:axId val="-94883776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-948833424"/>
        <c:crosses val="autoZero"/>
        <c:auto val="1"/>
        <c:lblAlgn val="ctr"/>
        <c:lblOffset val="100"/>
        <c:noMultiLvlLbl val="0"/>
      </c:catAx>
      <c:valAx>
        <c:axId val="-948833424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-94883776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0.76107</cdr:x>
      <cdr:y>0.19232</cdr:y>
    </cdr:from>
    <cdr:to>
      <cdr:x>0.96107</cdr:x>
      <cdr:y>0.26255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3479603" y="834628"/>
          <a:ext cx="914400" cy="3048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pPr algn="ctr"/>
          <a:r>
            <a:rPr lang="en-US" sz="1200" dirty="0" smtClean="0"/>
            <a:t>MRR</a:t>
          </a:r>
          <a:endParaRPr lang="en-US" sz="1200" dirty="0"/>
        </a:p>
      </cdr:txBody>
    </cdr:sp>
  </cdr:relSizeAnchor>
  <cdr:relSizeAnchor xmlns:cdr="http://schemas.openxmlformats.org/drawingml/2006/chartDrawing">
    <cdr:from>
      <cdr:x>0.52773</cdr:x>
      <cdr:y>0.33278</cdr:y>
    </cdr:from>
    <cdr:to>
      <cdr:x>0.72773</cdr:x>
      <cdr:y>0.40302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2412803" y="1444228"/>
          <a:ext cx="914400" cy="3048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pPr algn="ctr"/>
          <a:r>
            <a:rPr lang="en-US" sz="1200" dirty="0" smtClean="0"/>
            <a:t>Expenses</a:t>
          </a:r>
          <a:endParaRPr lang="en-US" sz="1200" dirty="0"/>
        </a:p>
      </cdr:txBody>
    </cdr:sp>
  </cdr:relSizeAnchor>
</c:userShape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347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7425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80835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72601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0031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2818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38061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0398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15372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3816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3478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3ABCBE-7AF8-4E7D-A953-CA5B4E965676}" type="datetimeFigureOut">
              <a:rPr lang="en-US" smtClean="0"/>
              <a:t>2/21/17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293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hyperlink" Target="http://www.forentrepreneurs.com/" TargetMode="Externa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1.png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8.xml"/><Relationship Id="rId3" Type="http://schemas.openxmlformats.org/officeDocument/2006/relationships/chart" Target="../charts/chart9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0.xml"/><Relationship Id="rId3" Type="http://schemas.openxmlformats.org/officeDocument/2006/relationships/chart" Target="../charts/char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2.png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2.xml"/><Relationship Id="rId3" Type="http://schemas.openxmlformats.org/officeDocument/2006/relationships/chart" Target="../charts/chart1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4.xml"/><Relationship Id="rId3" Type="http://schemas.openxmlformats.org/officeDocument/2006/relationships/chart" Target="../charts/chart15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6.xml"/><Relationship Id="rId3" Type="http://schemas.openxmlformats.org/officeDocument/2006/relationships/chart" Target="../charts/chart1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8.xml"/><Relationship Id="rId3" Type="http://schemas.openxmlformats.org/officeDocument/2006/relationships/chart" Target="../charts/chart19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20.xml"/><Relationship Id="rId3" Type="http://schemas.openxmlformats.org/officeDocument/2006/relationships/chart" Target="../charts/chart2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.xml"/><Relationship Id="rId3" Type="http://schemas.openxmlformats.org/officeDocument/2006/relationships/chart" Target="../charts/char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3.xml"/><Relationship Id="rId3" Type="http://schemas.openxmlformats.org/officeDocument/2006/relationships/chart" Target="../charts/char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5.xml"/><Relationship Id="rId3" Type="http://schemas.openxmlformats.org/officeDocument/2006/relationships/chart" Target="../charts/char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SaaS Economics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772400" cy="1752600"/>
          </a:xfrm>
        </p:spPr>
        <p:txBody>
          <a:bodyPr>
            <a:normAutofit/>
          </a:bodyPr>
          <a:lstStyle/>
          <a:p>
            <a:r>
              <a:rPr lang="en-US" dirty="0" smtClean="0"/>
              <a:t>Understanding the “SaaS </a:t>
            </a:r>
            <a:r>
              <a:rPr lang="en-US" dirty="0"/>
              <a:t>C</a:t>
            </a:r>
            <a:r>
              <a:rPr lang="en-US" dirty="0" smtClean="0"/>
              <a:t>ash Flow Trough</a:t>
            </a:r>
            <a:r>
              <a:rPr lang="en-US" dirty="0" smtClean="0"/>
              <a:t>”</a:t>
            </a:r>
          </a:p>
          <a:p>
            <a:r>
              <a:rPr lang="en-US" dirty="0" err="1">
                <a:hlinkClick r:id="rId2"/>
              </a:rPr>
              <a:t>f</a:t>
            </a:r>
            <a:r>
              <a:rPr lang="en-US" dirty="0" err="1" smtClean="0">
                <a:hlinkClick r:id="rId2"/>
              </a:rPr>
              <a:t>orentrepreneurs.com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732130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rapezoid 27"/>
          <p:cNvSpPr/>
          <p:nvPr/>
        </p:nvSpPr>
        <p:spPr>
          <a:xfrm flipV="1">
            <a:off x="4267200" y="2080146"/>
            <a:ext cx="4499212" cy="815454"/>
          </a:xfrm>
          <a:prstGeom prst="trapezoid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Marketing Funnel Economics</a:t>
            </a:r>
            <a:endParaRPr lang="en-US" dirty="0"/>
          </a:p>
        </p:txBody>
      </p:sp>
      <p:sp>
        <p:nvSpPr>
          <p:cNvPr id="11" name="Trapezoid 10"/>
          <p:cNvSpPr/>
          <p:nvPr/>
        </p:nvSpPr>
        <p:spPr>
          <a:xfrm flipV="1">
            <a:off x="332096" y="2090430"/>
            <a:ext cx="3276600" cy="1641986"/>
          </a:xfrm>
          <a:prstGeom prst="trapezoid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Trapezoid 11"/>
          <p:cNvSpPr/>
          <p:nvPr/>
        </p:nvSpPr>
        <p:spPr>
          <a:xfrm flipV="1">
            <a:off x="764781" y="3814450"/>
            <a:ext cx="2435619" cy="762000"/>
          </a:xfrm>
          <a:prstGeom prst="trapezoid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Trapezoid 12"/>
          <p:cNvSpPr/>
          <p:nvPr/>
        </p:nvSpPr>
        <p:spPr>
          <a:xfrm flipV="1">
            <a:off x="990600" y="4724400"/>
            <a:ext cx="19812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4" name="Trapezoid 13"/>
          <p:cNvSpPr/>
          <p:nvPr/>
        </p:nvSpPr>
        <p:spPr>
          <a:xfrm flipV="1">
            <a:off x="1219200" y="5638800"/>
            <a:ext cx="15240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253711" y="2726757"/>
            <a:ext cx="145777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Top of </a:t>
            </a:r>
            <a:r>
              <a:rPr lang="en-US" dirty="0" smtClean="0">
                <a:solidFill>
                  <a:schemeClr val="bg1"/>
                </a:solidFill>
              </a:rPr>
              <a:t>Funnel</a:t>
            </a:r>
          </a:p>
        </p:txBody>
      </p:sp>
      <p:sp>
        <p:nvSpPr>
          <p:cNvPr id="17" name="Rectangle 16"/>
          <p:cNvSpPr/>
          <p:nvPr/>
        </p:nvSpPr>
        <p:spPr>
          <a:xfrm>
            <a:off x="1090364" y="4010784"/>
            <a:ext cx="178446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Middle of </a:t>
            </a:r>
            <a:r>
              <a:rPr lang="en-US" dirty="0" smtClean="0">
                <a:solidFill>
                  <a:schemeClr val="bg1"/>
                </a:solidFill>
              </a:rPr>
              <a:t>Funnel</a:t>
            </a:r>
          </a:p>
        </p:txBody>
      </p:sp>
      <p:sp>
        <p:nvSpPr>
          <p:cNvPr id="18" name="Rectangle 17"/>
          <p:cNvSpPr/>
          <p:nvPr/>
        </p:nvSpPr>
        <p:spPr>
          <a:xfrm>
            <a:off x="1346839" y="4920734"/>
            <a:ext cx="12715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Inside Sales</a:t>
            </a:r>
          </a:p>
        </p:txBody>
      </p:sp>
      <p:sp>
        <p:nvSpPr>
          <p:cNvPr id="19" name="Rectangle 18"/>
          <p:cNvSpPr/>
          <p:nvPr/>
        </p:nvSpPr>
        <p:spPr>
          <a:xfrm>
            <a:off x="1377137" y="5835134"/>
            <a:ext cx="128432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Closed Deal</a:t>
            </a:r>
          </a:p>
        </p:txBody>
      </p:sp>
      <p:sp>
        <p:nvSpPr>
          <p:cNvPr id="22" name="Rectangle 21"/>
          <p:cNvSpPr/>
          <p:nvPr/>
        </p:nvSpPr>
        <p:spPr>
          <a:xfrm>
            <a:off x="4651612" y="2426732"/>
            <a:ext cx="1676400" cy="3810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Organic Traffic</a:t>
            </a:r>
            <a:endParaRPr lang="en-US" sz="1400" dirty="0"/>
          </a:p>
        </p:txBody>
      </p:sp>
      <p:sp>
        <p:nvSpPr>
          <p:cNvPr id="23" name="Rectangle 22"/>
          <p:cNvSpPr/>
          <p:nvPr/>
        </p:nvSpPr>
        <p:spPr>
          <a:xfrm>
            <a:off x="6404212" y="2426732"/>
            <a:ext cx="685800" cy="3810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SEM</a:t>
            </a:r>
            <a:endParaRPr lang="en-US" sz="1400" dirty="0"/>
          </a:p>
        </p:txBody>
      </p:sp>
      <p:sp>
        <p:nvSpPr>
          <p:cNvPr id="24" name="Rectangle 23"/>
          <p:cNvSpPr/>
          <p:nvPr/>
        </p:nvSpPr>
        <p:spPr>
          <a:xfrm>
            <a:off x="7166212" y="2426732"/>
            <a:ext cx="1179394" cy="3810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Other Paid</a:t>
            </a:r>
            <a:br>
              <a:rPr lang="en-US" sz="1400" dirty="0" smtClean="0"/>
            </a:br>
            <a:r>
              <a:rPr lang="en-US" sz="1400" dirty="0" smtClean="0"/>
              <a:t>lead sources</a:t>
            </a:r>
            <a:endParaRPr lang="en-US" sz="1400" dirty="0"/>
          </a:p>
        </p:txBody>
      </p:sp>
      <p:sp>
        <p:nvSpPr>
          <p:cNvPr id="26" name="Rectangle 25"/>
          <p:cNvSpPr/>
          <p:nvPr/>
        </p:nvSpPr>
        <p:spPr>
          <a:xfrm>
            <a:off x="5588762" y="2057400"/>
            <a:ext cx="201189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Visitors to Web Site</a:t>
            </a:r>
          </a:p>
        </p:txBody>
      </p:sp>
      <p:sp>
        <p:nvSpPr>
          <p:cNvPr id="29" name="Trapezoid 28"/>
          <p:cNvSpPr/>
          <p:nvPr/>
        </p:nvSpPr>
        <p:spPr>
          <a:xfrm flipV="1">
            <a:off x="4495800" y="2976250"/>
            <a:ext cx="4038600" cy="762000"/>
          </a:xfrm>
          <a:prstGeom prst="trapezoid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Rectangle 29"/>
          <p:cNvSpPr/>
          <p:nvPr/>
        </p:nvSpPr>
        <p:spPr>
          <a:xfrm>
            <a:off x="5930747" y="2971800"/>
            <a:ext cx="117211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Raw Leads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678606" y="3352800"/>
            <a:ext cx="1676400" cy="293132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Registered Visitors</a:t>
            </a:r>
            <a:endParaRPr lang="en-US" sz="1400" dirty="0"/>
          </a:p>
        </p:txBody>
      </p:sp>
      <p:sp>
        <p:nvSpPr>
          <p:cNvPr id="34" name="Trapezoid 33"/>
          <p:cNvSpPr/>
          <p:nvPr/>
        </p:nvSpPr>
        <p:spPr>
          <a:xfrm flipV="1">
            <a:off x="4727812" y="3847853"/>
            <a:ext cx="3617794" cy="762000"/>
          </a:xfrm>
          <a:prstGeom prst="trapezoid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5723024" y="4037685"/>
            <a:ext cx="162737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Qualified Leads</a:t>
            </a:r>
          </a:p>
        </p:txBody>
      </p:sp>
      <p:sp>
        <p:nvSpPr>
          <p:cNvPr id="36" name="Trapezoid 35"/>
          <p:cNvSpPr/>
          <p:nvPr/>
        </p:nvSpPr>
        <p:spPr>
          <a:xfrm flipV="1">
            <a:off x="5546109" y="4724400"/>
            <a:ext cx="19812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7" name="Trapezoid 36"/>
          <p:cNvSpPr/>
          <p:nvPr/>
        </p:nvSpPr>
        <p:spPr>
          <a:xfrm flipV="1">
            <a:off x="5774709" y="5638800"/>
            <a:ext cx="15240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5902348" y="4920734"/>
            <a:ext cx="12715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Inside Sales</a:t>
            </a:r>
          </a:p>
        </p:txBody>
      </p:sp>
      <p:sp>
        <p:nvSpPr>
          <p:cNvPr id="39" name="Rectangle 38"/>
          <p:cNvSpPr/>
          <p:nvPr/>
        </p:nvSpPr>
        <p:spPr>
          <a:xfrm>
            <a:off x="5932646" y="5835134"/>
            <a:ext cx="128432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Closed Deal</a:t>
            </a:r>
          </a:p>
        </p:txBody>
      </p:sp>
    </p:spTree>
    <p:extLst>
      <p:ext uri="{BB962C8B-B14F-4D97-AF65-F5344CB8AC3E}">
        <p14:creationId xmlns:p14="http://schemas.microsoft.com/office/powerpoint/2010/main" val="372774459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Marketing Funnel Economics</a:t>
            </a:r>
            <a:endParaRPr lang="en-US" dirty="0"/>
          </a:p>
        </p:txBody>
      </p:sp>
      <p:pic>
        <p:nvPicPr>
          <p:cNvPr id="7171" name="Picture 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43600" y="1828800"/>
            <a:ext cx="2719388" cy="26344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97632934"/>
              </p:ext>
            </p:extLst>
          </p:nvPr>
        </p:nvGraphicFramePr>
        <p:xfrm>
          <a:off x="457200" y="1885950"/>
          <a:ext cx="4381500" cy="2305050"/>
        </p:xfrm>
        <a:graphic>
          <a:graphicData uri="http://schemas.openxmlformats.org/drawingml/2006/table">
            <a:tbl>
              <a:tblPr/>
              <a:tblGrid>
                <a:gridCol w="914400"/>
                <a:gridCol w="838200"/>
                <a:gridCol w="876300"/>
                <a:gridCol w="876300"/>
                <a:gridCol w="876300"/>
              </a:tblGrid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Quick Marketing Calculation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BBB59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50%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amount of traffic that is organic versus paid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$1.50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 paid visitor (Google AdWords, etc.)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$                0.75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 visitor (both paid and unpaid)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visitors convert to raw leads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20%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number of raw leads that turn into qualified leads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qualified lead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raw leads required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167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visitors required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$125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of visitors (also = Cost per qualified lead)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7160232"/>
              </p:ext>
            </p:extLst>
          </p:nvPr>
        </p:nvGraphicFramePr>
        <p:xfrm>
          <a:off x="457200" y="4712970"/>
          <a:ext cx="5715000" cy="1154430"/>
        </p:xfrm>
        <a:graphic>
          <a:graphicData uri="http://schemas.openxmlformats.org/drawingml/2006/table">
            <a:tbl>
              <a:tblPr/>
              <a:tblGrid>
                <a:gridCol w="2219110"/>
                <a:gridCol w="865453"/>
                <a:gridCol w="751327"/>
                <a:gridCol w="751327"/>
                <a:gridCol w="824241"/>
                <a:gridCol w="303542"/>
              </a:tblGrid>
              <a:tr h="20002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Cost of Leads required to feed sales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Average Deal Size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$6,000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(ACV) Annual Contract Value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Deals to meet target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                   6.9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 month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</a:tr>
              <a:tr h="19240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Leads to closed deal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    </a:t>
                      </a:r>
                      <a:r>
                        <a:rPr lang="en-US" sz="1100" b="0" i="0" u="none" strike="noStrike" dirty="0" smtClean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                </a:t>
                      </a:r>
                      <a:r>
                        <a:rPr lang="en-US" sz="1100" b="0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10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 Qualified Lead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$125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of Leads required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$             8,698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 month, for 1 fully productive sales person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3645760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 model also computes CAC and LTV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65262243"/>
              </p:ext>
            </p:extLst>
          </p:nvPr>
        </p:nvGraphicFramePr>
        <p:xfrm>
          <a:off x="457200" y="2209800"/>
          <a:ext cx="8229601" cy="1950720"/>
        </p:xfrm>
        <a:graphic>
          <a:graphicData uri="http://schemas.openxmlformats.org/drawingml/2006/table">
            <a:tbl>
              <a:tblPr firstRow="1" firstCol="1">
                <a:tableStyleId>{5C22544A-7EE6-4342-B048-85BDC9FD1C3A}</a:tableStyleId>
              </a:tblPr>
              <a:tblGrid>
                <a:gridCol w="2917767"/>
                <a:gridCol w="1645920"/>
                <a:gridCol w="3665914"/>
              </a:tblGrid>
              <a:tr h="349700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Lead Gen costs per deal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79555" marR="8599" marT="91440" marB="9144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 </a:t>
                      </a:r>
                      <a:r>
                        <a:rPr lang="en-US" sz="20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$             </a:t>
                      </a:r>
                      <a:r>
                        <a:rPr lang="en-US" sz="20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1,253 </a:t>
                      </a:r>
                      <a:endParaRPr lang="en-US" sz="20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Excludes people </a:t>
                      </a:r>
                      <a:r>
                        <a:rPr lang="en-US" sz="100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costs</a:t>
                      </a:r>
                      <a:br>
                        <a:rPr lang="en-US" sz="100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00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0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(Cost per qualified</a:t>
                      </a:r>
                      <a:r>
                        <a:rPr lang="en-US" sz="1000" b="0" u="none" strike="noStrike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lead x no of leads required per closed deal)</a:t>
                      </a:r>
                      <a:endParaRPr lang="en-US" sz="100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448381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Selling costs per deal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79555" marR="8599" marT="91440" marB="9144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 $             </a:t>
                      </a:r>
                      <a:r>
                        <a:rPr lang="en-US" sz="2000" u="none" strike="noStrike" dirty="0" smtClean="0">
                          <a:effectLst/>
                        </a:rPr>
                        <a:t>1,620 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1" u="none" strike="noStrike" dirty="0">
                          <a:effectLst/>
                        </a:rPr>
                        <a:t>Excludes cost of sales management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419588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Total CAC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79555" marR="8599" marT="91440" marB="9144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 $             </a:t>
                      </a:r>
                      <a:r>
                        <a:rPr lang="en-US" sz="2000" u="none" strike="noStrike" dirty="0" smtClean="0">
                          <a:effectLst/>
                        </a:rPr>
                        <a:t>2,873 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1" u="none" strike="noStrike" dirty="0">
                          <a:effectLst/>
                        </a:rPr>
                        <a:t>Excludes people costs in marketing, and sales management. </a:t>
                      </a:r>
                      <a:r>
                        <a:rPr lang="en-US" sz="1000" b="1" u="none" strike="noStrike" dirty="0" smtClean="0">
                          <a:effectLst/>
                        </a:rPr>
                        <a:t/>
                      </a:r>
                      <a:br>
                        <a:rPr lang="en-US" sz="1000" b="1" u="none" strike="noStrike" dirty="0" smtClean="0">
                          <a:effectLst/>
                        </a:rPr>
                      </a:br>
                      <a:r>
                        <a:rPr lang="en-US" sz="1000" u="none" strike="noStrike" dirty="0" smtClean="0">
                          <a:effectLst/>
                        </a:rPr>
                        <a:t>(</a:t>
                      </a:r>
                      <a:r>
                        <a:rPr lang="en-US" sz="1000" u="none" strike="noStrike" dirty="0">
                          <a:effectLst/>
                        </a:rPr>
                        <a:t>CAC= Cost to Acquire a Customer)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35082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Total LTV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79555" marR="8599" marT="91440" marB="9144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 $           16,000 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u="none" strike="noStrike" dirty="0">
                          <a:effectLst/>
                        </a:rPr>
                        <a:t>Calculated by dividing average monthly gross profit per customer (ARPU x Gross Margin ) by the churn rate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14400" y="4343400"/>
            <a:ext cx="7230313" cy="646331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wrap="none" lIns="365760" tIns="182880" rIns="365760" bIns="182880" rtlCol="0" anchor="ctr" anchorCtr="0">
            <a:spAutoFit/>
          </a:bodyPr>
          <a:lstStyle/>
          <a:p>
            <a:r>
              <a:rPr lang="en-US" dirty="0" smtClean="0"/>
              <a:t>This excludes people costs in marketing, and sales management costs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036561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we learn from the model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long it takes to get to breakeven</a:t>
            </a:r>
          </a:p>
          <a:p>
            <a:r>
              <a:rPr lang="en-US" dirty="0" smtClean="0"/>
              <a:t>What is the investment required?</a:t>
            </a:r>
          </a:p>
          <a:p>
            <a:pPr lvl="1"/>
            <a:r>
              <a:rPr lang="en-US" dirty="0" smtClean="0"/>
              <a:t>i.e. Bottom of the trough</a:t>
            </a:r>
          </a:p>
          <a:p>
            <a:r>
              <a:rPr lang="en-US" dirty="0" smtClean="0"/>
              <a:t>How long it takes to recover the investment</a:t>
            </a:r>
          </a:p>
          <a:p>
            <a:r>
              <a:rPr lang="en-US" dirty="0" smtClean="0"/>
              <a:t>How profitable a salesperson can be over a long period of time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63532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Part 2: Scaling the Sales Force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000209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Scaling the Business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From my prior blog post, you will know that:</a:t>
            </a:r>
          </a:p>
          <a:p>
            <a:pPr lvl="1"/>
            <a:r>
              <a:rPr lang="en-US" dirty="0" smtClean="0"/>
              <a:t>After you have reached a repeatable, scalable sales model  -  it is time to invest aggressively</a:t>
            </a:r>
          </a:p>
          <a:p>
            <a:r>
              <a:rPr lang="en-US" dirty="0" smtClean="0"/>
              <a:t>This model shows you what it looks like to scale a SaaS business that needs sales people</a:t>
            </a:r>
          </a:p>
          <a:p>
            <a:pPr lvl="1"/>
            <a:r>
              <a:rPr lang="en-US" dirty="0" smtClean="0"/>
              <a:t>It assumes that you have already found product/market fit and a repeatable, scalable sales model.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412879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04800" y="3352800"/>
            <a:ext cx="3581400" cy="8382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Search for Product/Market Fit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981200" y="4343400"/>
            <a:ext cx="3962400" cy="83820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Search for Repeatable &amp; Scalable</a:t>
            </a:r>
            <a:br>
              <a:rPr lang="en-US" dirty="0" smtClean="0"/>
            </a:br>
            <a:r>
              <a:rPr lang="en-US" dirty="0" smtClean="0"/>
              <a:t> Sales Model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5791200" y="5334000"/>
            <a:ext cx="3200400" cy="838200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Scaling the Business</a:t>
            </a:r>
            <a:endParaRPr lang="en-US" dirty="0"/>
          </a:p>
        </p:txBody>
      </p:sp>
      <p:grpSp>
        <p:nvGrpSpPr>
          <p:cNvPr id="28" name="Group 27"/>
          <p:cNvGrpSpPr/>
          <p:nvPr/>
        </p:nvGrpSpPr>
        <p:grpSpPr>
          <a:xfrm>
            <a:off x="3962400" y="3352800"/>
            <a:ext cx="914400" cy="838200"/>
            <a:chOff x="3886200" y="609600"/>
            <a:chExt cx="914400" cy="838200"/>
          </a:xfrm>
        </p:grpSpPr>
        <p:sp>
          <p:nvSpPr>
            <p:cNvPr id="17" name="Rectangle 16"/>
            <p:cNvSpPr/>
            <p:nvPr/>
          </p:nvSpPr>
          <p:spPr>
            <a:xfrm flipH="1">
              <a:off x="3886200" y="609600"/>
              <a:ext cx="152400" cy="838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18" name="Rectangle 17"/>
            <p:cNvSpPr/>
            <p:nvPr/>
          </p:nvSpPr>
          <p:spPr>
            <a:xfrm flipH="1">
              <a:off x="4114800" y="609600"/>
              <a:ext cx="76200" cy="838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24" name="Rectangle 23"/>
            <p:cNvSpPr/>
            <p:nvPr/>
          </p:nvSpPr>
          <p:spPr>
            <a:xfrm flipH="1">
              <a:off x="4267200" y="609600"/>
              <a:ext cx="76200" cy="838200"/>
            </a:xfrm>
            <a:prstGeom prst="rect">
              <a:avLst/>
            </a:pr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25" name="Rectangle 24"/>
            <p:cNvSpPr/>
            <p:nvPr/>
          </p:nvSpPr>
          <p:spPr>
            <a:xfrm flipH="1">
              <a:off x="4419600" y="685800"/>
              <a:ext cx="76200" cy="685800"/>
            </a:xfrm>
            <a:prstGeom prst="rect">
              <a:avLst/>
            </a:pr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26" name="Rectangle 25"/>
            <p:cNvSpPr/>
            <p:nvPr/>
          </p:nvSpPr>
          <p:spPr>
            <a:xfrm flipH="1">
              <a:off x="4572000" y="821269"/>
              <a:ext cx="76200" cy="457200"/>
            </a:xfrm>
            <a:prstGeom prst="rect">
              <a:avLst/>
            </a:pr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27" name="Rectangle 26"/>
            <p:cNvSpPr/>
            <p:nvPr/>
          </p:nvSpPr>
          <p:spPr>
            <a:xfrm flipH="1">
              <a:off x="4724400" y="931331"/>
              <a:ext cx="76200" cy="228600"/>
            </a:xfrm>
            <a:prstGeom prst="rect">
              <a:avLst/>
            </a:pr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6015567" y="4343400"/>
            <a:ext cx="914400" cy="838200"/>
            <a:chOff x="3886200" y="609600"/>
            <a:chExt cx="914400" cy="838200"/>
          </a:xfrm>
          <a:solidFill>
            <a:schemeClr val="accent2"/>
          </a:solidFill>
        </p:grpSpPr>
        <p:sp>
          <p:nvSpPr>
            <p:cNvPr id="38" name="Rectangle 37"/>
            <p:cNvSpPr/>
            <p:nvPr/>
          </p:nvSpPr>
          <p:spPr>
            <a:xfrm flipH="1">
              <a:off x="3886200" y="609600"/>
              <a:ext cx="152400" cy="838200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39" name="Rectangle 38"/>
            <p:cNvSpPr/>
            <p:nvPr/>
          </p:nvSpPr>
          <p:spPr>
            <a:xfrm flipH="1">
              <a:off x="4114800" y="609600"/>
              <a:ext cx="76200" cy="838200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40" name="Rectangle 39"/>
            <p:cNvSpPr/>
            <p:nvPr/>
          </p:nvSpPr>
          <p:spPr>
            <a:xfrm flipH="1">
              <a:off x="4267200" y="609600"/>
              <a:ext cx="76200" cy="838200"/>
            </a:xfrm>
            <a:prstGeom prst="rect">
              <a:avLst/>
            </a:prstGeom>
            <a:grpFill/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41" name="Rectangle 40"/>
            <p:cNvSpPr/>
            <p:nvPr/>
          </p:nvSpPr>
          <p:spPr>
            <a:xfrm flipH="1">
              <a:off x="4419600" y="685800"/>
              <a:ext cx="76200" cy="685800"/>
            </a:xfrm>
            <a:prstGeom prst="rect">
              <a:avLst/>
            </a:prstGeom>
            <a:grpFill/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42" name="Rectangle 41"/>
            <p:cNvSpPr/>
            <p:nvPr/>
          </p:nvSpPr>
          <p:spPr>
            <a:xfrm flipH="1">
              <a:off x="4572000" y="821269"/>
              <a:ext cx="76200" cy="457200"/>
            </a:xfrm>
            <a:prstGeom prst="rect">
              <a:avLst/>
            </a:prstGeom>
            <a:grpFill/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43" name="Rectangle 42"/>
            <p:cNvSpPr/>
            <p:nvPr/>
          </p:nvSpPr>
          <p:spPr>
            <a:xfrm flipH="1">
              <a:off x="4724400" y="931331"/>
              <a:ext cx="76200" cy="228600"/>
            </a:xfrm>
            <a:prstGeom prst="rect">
              <a:avLst/>
            </a:prstGeom>
            <a:grpFill/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</p:grpSp>
      <p:sp>
        <p:nvSpPr>
          <p:cNvPr id="3" name="Down Arrow 2"/>
          <p:cNvSpPr/>
          <p:nvPr/>
        </p:nvSpPr>
        <p:spPr>
          <a:xfrm>
            <a:off x="381000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Down Arrow 30"/>
          <p:cNvSpPr/>
          <p:nvPr/>
        </p:nvSpPr>
        <p:spPr>
          <a:xfrm>
            <a:off x="1604843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Down Arrow 31"/>
          <p:cNvSpPr/>
          <p:nvPr/>
        </p:nvSpPr>
        <p:spPr>
          <a:xfrm>
            <a:off x="2828686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Down Arrow 32"/>
          <p:cNvSpPr/>
          <p:nvPr/>
        </p:nvSpPr>
        <p:spPr>
          <a:xfrm>
            <a:off x="4052529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Down Arrow 33"/>
          <p:cNvSpPr/>
          <p:nvPr/>
        </p:nvSpPr>
        <p:spPr>
          <a:xfrm>
            <a:off x="5276371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/>
          <p:cNvGrpSpPr/>
          <p:nvPr/>
        </p:nvGrpSpPr>
        <p:grpSpPr>
          <a:xfrm flipV="1">
            <a:off x="6777567" y="1600200"/>
            <a:ext cx="1985433" cy="1143000"/>
            <a:chOff x="6777567" y="1600200"/>
            <a:chExt cx="1985433" cy="1143000"/>
          </a:xfrm>
        </p:grpSpPr>
        <p:sp>
          <p:nvSpPr>
            <p:cNvPr id="35" name="Down Arrow 34"/>
            <p:cNvSpPr/>
            <p:nvPr/>
          </p:nvSpPr>
          <p:spPr>
            <a:xfrm>
              <a:off x="6777567" y="1600200"/>
              <a:ext cx="914400" cy="1143000"/>
            </a:xfrm>
            <a:prstGeom prst="downArrow">
              <a:avLst/>
            </a:prstGeom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Down Arrow 51"/>
            <p:cNvSpPr/>
            <p:nvPr/>
          </p:nvSpPr>
          <p:spPr>
            <a:xfrm>
              <a:off x="7848600" y="1600200"/>
              <a:ext cx="914400" cy="1143000"/>
            </a:xfrm>
            <a:prstGeom prst="downArrow">
              <a:avLst/>
            </a:prstGeom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" name="TextBox 7"/>
          <p:cNvSpPr txBox="1"/>
          <p:nvPr/>
        </p:nvSpPr>
        <p:spPr>
          <a:xfrm>
            <a:off x="381001" y="838200"/>
            <a:ext cx="5786966" cy="521732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effectLst>
            <a:softEdge rad="63500"/>
          </a:effectLst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US" dirty="0" smtClean="0"/>
              <a:t>Conserve Cash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6396567" y="838200"/>
            <a:ext cx="2510367" cy="5217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effectLst>
            <a:softEdge rad="63500"/>
          </a:effectLst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US" dirty="0" smtClean="0"/>
              <a:t>Invest Aggressively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277573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is a Repeatable, Scalable Sales Model?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lvl="0"/>
            <a:r>
              <a:rPr lang="en-US" dirty="0" smtClean="0"/>
              <a:t>The </a:t>
            </a:r>
            <a:r>
              <a:rPr lang="en-US" dirty="0"/>
              <a:t>process that you go through to acquire a paying customer is clearly repeatable. </a:t>
            </a:r>
            <a:endParaRPr lang="en-US" sz="2800" dirty="0"/>
          </a:p>
          <a:p>
            <a:pPr lvl="1"/>
            <a:r>
              <a:rPr lang="en-US" dirty="0"/>
              <a:t>If your process involves salespeople, you can add new hires and they can achieve the same productivity level as the original sales team.</a:t>
            </a:r>
            <a:endParaRPr lang="en-US" sz="2400" dirty="0"/>
          </a:p>
          <a:p>
            <a:pPr lvl="1"/>
            <a:r>
              <a:rPr lang="en-US" dirty="0"/>
              <a:t>If it is a </a:t>
            </a:r>
            <a:r>
              <a:rPr lang="en-US" dirty="0" err="1"/>
              <a:t>touchless</a:t>
            </a:r>
            <a:r>
              <a:rPr lang="en-US" dirty="0"/>
              <a:t> web sales model, your web traffic converts in a predictable way through your web site.</a:t>
            </a:r>
            <a:endParaRPr lang="en-US" sz="2400" dirty="0"/>
          </a:p>
          <a:p>
            <a:pPr lvl="0"/>
            <a:r>
              <a:rPr lang="en-US" dirty="0"/>
              <a:t>The process is scalable. </a:t>
            </a:r>
            <a:endParaRPr lang="en-US" sz="2800" dirty="0"/>
          </a:p>
          <a:p>
            <a:pPr lvl="1"/>
            <a:r>
              <a:rPr lang="en-US" dirty="0"/>
              <a:t>You can increase the sources of your leads and/or web traffic without reaching a near-term limit. </a:t>
            </a:r>
            <a:endParaRPr lang="en-US" sz="2400" dirty="0"/>
          </a:p>
          <a:p>
            <a:pPr lvl="1"/>
            <a:r>
              <a:rPr lang="en-US" dirty="0"/>
              <a:t>The resources (e.g. salespeople) in your conversion funnel can easily be scaled without reaching a near-term limit</a:t>
            </a:r>
            <a:r>
              <a:rPr lang="en-US" dirty="0" smtClean="0"/>
              <a:t>.</a:t>
            </a:r>
          </a:p>
          <a:p>
            <a:pPr lvl="1"/>
            <a:endParaRPr lang="en-US" sz="2400" dirty="0"/>
          </a:p>
          <a:p>
            <a:pPr lvl="1"/>
            <a:endParaRPr lang="en-US" sz="2400" dirty="0"/>
          </a:p>
          <a:p>
            <a:pPr lvl="0"/>
            <a:r>
              <a:rPr lang="en-US" dirty="0"/>
              <a:t>Your cost to acquire a customer [http://www.forentrepreneurs.com/startup-killer/] (CAC) is significantly less than the amount you can monetize them over the customer’s lifetime.</a:t>
            </a:r>
            <a:endParaRPr lang="en-US" sz="2800" dirty="0"/>
          </a:p>
          <a:p>
            <a:pPr lvl="1"/>
            <a:r>
              <a:rPr lang="en-US" dirty="0"/>
              <a:t>In a SaaS business I recommend that LTV should be more than three times higher than CAC.</a:t>
            </a:r>
            <a:endParaRPr lang="en-US" sz="2400" dirty="0"/>
          </a:p>
          <a:p>
            <a:pPr lvl="1"/>
            <a:r>
              <a:rPr lang="en-US" dirty="0"/>
              <a:t>It should also be possible to recover CAC in less than 12 months for a capital-efficient startup.</a:t>
            </a:r>
            <a:endParaRPr lang="en-US" sz="2400" dirty="0"/>
          </a:p>
          <a:p>
            <a:pPr lvl="1"/>
            <a:r>
              <a:rPr lang="en-US" dirty="0"/>
              <a:t>Lifetime value (LTV) should be calculated using gross profit (not revenue) after cost of goods, cost to serve and cost of on-boarding. </a:t>
            </a:r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06535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What happens at the company level when we add 2 new sales hires every month?</a:t>
            </a:r>
            <a:endParaRPr lang="en-US" sz="3600" dirty="0"/>
          </a:p>
        </p:txBody>
      </p:sp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62366888"/>
              </p:ext>
            </p:extLst>
          </p:nvPr>
        </p:nvGraphicFramePr>
        <p:xfrm>
          <a:off x="76200" y="1600200"/>
          <a:ext cx="4038600" cy="4191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53092121"/>
              </p:ext>
            </p:extLst>
          </p:nvPr>
        </p:nvGraphicFramePr>
        <p:xfrm>
          <a:off x="4038600" y="1600200"/>
          <a:ext cx="4869655" cy="4191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Line Callout 1 5"/>
          <p:cNvSpPr/>
          <p:nvPr/>
        </p:nvSpPr>
        <p:spPr>
          <a:xfrm>
            <a:off x="7239000" y="6019800"/>
            <a:ext cx="1295400" cy="609600"/>
          </a:xfrm>
          <a:prstGeom prst="borderCallout1">
            <a:avLst>
              <a:gd name="adj1" fmla="val -14097"/>
              <a:gd name="adj2" fmla="val 48344"/>
              <a:gd name="adj3" fmla="val -211158"/>
              <a:gd name="adj4" fmla="val 69498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32 Months to get back the investment</a:t>
            </a:r>
            <a:endParaRPr lang="en-US" sz="1200" dirty="0"/>
          </a:p>
        </p:txBody>
      </p:sp>
      <p:sp>
        <p:nvSpPr>
          <p:cNvPr id="7" name="Line Callout 1 6"/>
          <p:cNvSpPr/>
          <p:nvPr/>
        </p:nvSpPr>
        <p:spPr>
          <a:xfrm>
            <a:off x="6019800" y="6019800"/>
            <a:ext cx="1066800" cy="609600"/>
          </a:xfrm>
          <a:prstGeom prst="borderCallout1">
            <a:avLst>
              <a:gd name="adj1" fmla="val -13002"/>
              <a:gd name="adj2" fmla="val 92065"/>
              <a:gd name="adj3" fmla="val -75380"/>
              <a:gd name="adj4" fmla="val 1008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Total amount invested: $2.6m</a:t>
            </a:r>
            <a:endParaRPr lang="en-US" sz="1200" dirty="0"/>
          </a:p>
        </p:txBody>
      </p:sp>
      <p:sp>
        <p:nvSpPr>
          <p:cNvPr id="8" name="Line Callout 1 7"/>
          <p:cNvSpPr/>
          <p:nvPr/>
        </p:nvSpPr>
        <p:spPr>
          <a:xfrm>
            <a:off x="2362200" y="6049279"/>
            <a:ext cx="1295400" cy="609600"/>
          </a:xfrm>
          <a:prstGeom prst="borderCallout1">
            <a:avLst>
              <a:gd name="adj1" fmla="val -14097"/>
              <a:gd name="adj2" fmla="val 48344"/>
              <a:gd name="adj3" fmla="val -344304"/>
              <a:gd name="adj4" fmla="val 83774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First profitable month: 21</a:t>
            </a:r>
            <a:endParaRPr lang="en-US" sz="1200" dirty="0"/>
          </a:p>
        </p:txBody>
      </p:sp>
      <p:sp>
        <p:nvSpPr>
          <p:cNvPr id="9" name="Line Callout 1 8"/>
          <p:cNvSpPr/>
          <p:nvPr/>
        </p:nvSpPr>
        <p:spPr>
          <a:xfrm>
            <a:off x="1143000" y="6049279"/>
            <a:ext cx="1066800" cy="609600"/>
          </a:xfrm>
          <a:prstGeom prst="borderCallout1">
            <a:avLst>
              <a:gd name="adj1" fmla="val -13002"/>
              <a:gd name="adj2" fmla="val 85183"/>
              <a:gd name="adj3" fmla="val -138429"/>
              <a:gd name="adj4" fmla="val 98948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Worst loss: $190k in month 11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122406664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MRR Grows when hiring 2 salespeople per month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79250516"/>
              </p:ext>
            </p:extLst>
          </p:nvPr>
        </p:nvGraphicFramePr>
        <p:xfrm>
          <a:off x="304800" y="1676400"/>
          <a:ext cx="4276725" cy="40576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01923668"/>
              </p:ext>
            </p:extLst>
          </p:nvPr>
        </p:nvGraphicFramePr>
        <p:xfrm>
          <a:off x="4728896" y="1600200"/>
          <a:ext cx="4124325" cy="40957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91242" y="5791200"/>
            <a:ext cx="8800358" cy="923330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none" lIns="182880" tIns="182880" rIns="182880" bIns="182880" rtlCol="0">
            <a:spAutoFit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Tracking growth in MRR shows new bookings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n-US" dirty="0" smtClean="0"/>
              <a:t>Shows how constantly adding new sales hires increases the bookings every month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56386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The purpose of this post is to provide CEO’s, VP’s of Sales, board members, and investors with an Excel spreadsheet model they can use to understand the economics of a SaaS business that uses a </a:t>
            </a:r>
            <a:r>
              <a:rPr lang="en-US" dirty="0" err="1" smtClean="0"/>
              <a:t>salesforce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problem:</a:t>
            </a:r>
          </a:p>
          <a:p>
            <a:pPr lvl="1"/>
            <a:r>
              <a:rPr lang="en-US" dirty="0" smtClean="0"/>
              <a:t>SaaS businesses have to suffer through a cash flow trough </a:t>
            </a:r>
          </a:p>
          <a:p>
            <a:pPr lvl="1"/>
            <a:r>
              <a:rPr lang="en-US" dirty="0" smtClean="0"/>
              <a:t>because they need to invest in up front sales and marketing costs to acquire their customers</a:t>
            </a:r>
          </a:p>
          <a:p>
            <a:pPr lvl="1"/>
            <a:r>
              <a:rPr lang="en-US" dirty="0" smtClean="0"/>
              <a:t>But only get their return on that investment over a long period of time</a:t>
            </a:r>
          </a:p>
          <a:p>
            <a:r>
              <a:rPr lang="en-US" dirty="0" smtClean="0"/>
              <a:t>Shows the comparison between monthly payments versus customers paying for a full year in advance.</a:t>
            </a:r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69367724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2100" y="1676400"/>
            <a:ext cx="8559800" cy="3962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What happens if </a:t>
            </a:r>
            <a:r>
              <a:rPr lang="en-US" dirty="0" smtClean="0"/>
              <a:t>you don’t </a:t>
            </a:r>
            <a:r>
              <a:rPr lang="en-US" dirty="0"/>
              <a:t>keep hiring new sales people?</a:t>
            </a:r>
          </a:p>
        </p:txBody>
      </p:sp>
      <p:sp>
        <p:nvSpPr>
          <p:cNvPr id="6" name="Line Callout 1 5"/>
          <p:cNvSpPr/>
          <p:nvPr/>
        </p:nvSpPr>
        <p:spPr>
          <a:xfrm>
            <a:off x="6934200" y="2209244"/>
            <a:ext cx="1066800" cy="609600"/>
          </a:xfrm>
          <a:prstGeom prst="borderCallout1">
            <a:avLst>
              <a:gd name="adj1" fmla="val 16560"/>
              <a:gd name="adj2" fmla="val -6162"/>
              <a:gd name="adj3" fmla="val 66513"/>
              <a:gd name="adj4" fmla="val -98470"/>
            </a:avLst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Very little impact from churn</a:t>
            </a:r>
            <a:endParaRPr lang="en-US" sz="1200" dirty="0"/>
          </a:p>
        </p:txBody>
      </p:sp>
      <p:sp>
        <p:nvSpPr>
          <p:cNvPr id="7" name="Line Callout 1 6"/>
          <p:cNvSpPr/>
          <p:nvPr/>
        </p:nvSpPr>
        <p:spPr>
          <a:xfrm>
            <a:off x="6400800" y="4114800"/>
            <a:ext cx="1676400" cy="762000"/>
          </a:xfrm>
          <a:prstGeom prst="borderCallout1">
            <a:avLst>
              <a:gd name="adj1" fmla="val 4516"/>
              <a:gd name="adj2" fmla="val 105204"/>
              <a:gd name="adj3" fmla="val -53925"/>
              <a:gd name="adj4" fmla="val 129039"/>
            </a:avLst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Monthly churn becomes a bigger negative factor</a:t>
            </a:r>
            <a:br>
              <a:rPr lang="en-US" sz="1200" dirty="0" smtClean="0"/>
            </a:br>
            <a:r>
              <a:rPr lang="en-US" sz="1200" dirty="0" smtClean="0"/>
              <a:t> as MRR grows</a:t>
            </a:r>
            <a:endParaRPr lang="en-US" sz="1200" dirty="0"/>
          </a:p>
        </p:txBody>
      </p:sp>
      <p:sp>
        <p:nvSpPr>
          <p:cNvPr id="12" name="TextBox 11"/>
          <p:cNvSpPr txBox="1"/>
          <p:nvPr/>
        </p:nvSpPr>
        <p:spPr>
          <a:xfrm>
            <a:off x="191242" y="5791200"/>
            <a:ext cx="8800358" cy="923330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none" lIns="182880" tIns="182880" rIns="182880" bIns="182880" rtlCol="0" anchor="ctr" anchorCtr="0">
            <a:noAutofit/>
          </a:bodyPr>
          <a:lstStyle/>
          <a:p>
            <a:pPr marL="285750" indent="-285750" algn="ctr">
              <a:buFont typeface="Arial" pitchFamily="34" charset="0"/>
              <a:buChar char="•"/>
            </a:pPr>
            <a:r>
              <a:rPr lang="en-US" dirty="0" smtClean="0"/>
              <a:t>The business still keeps growing, but at a slower, slightly declining rate</a:t>
            </a:r>
          </a:p>
        </p:txBody>
      </p:sp>
    </p:spTree>
    <p:extLst>
      <p:ext uri="{BB962C8B-B14F-4D97-AF65-F5344CB8AC3E}">
        <p14:creationId xmlns:p14="http://schemas.microsoft.com/office/powerpoint/2010/main" val="392626668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Comparison: hiring one versus two sales people per month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48621681"/>
              </p:ext>
            </p:extLst>
          </p:nvPr>
        </p:nvGraphicFramePr>
        <p:xfrm>
          <a:off x="381000" y="1905000"/>
          <a:ext cx="4075509" cy="3733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96416294"/>
              </p:ext>
            </p:extLst>
          </p:nvPr>
        </p:nvGraphicFramePr>
        <p:xfrm>
          <a:off x="4724400" y="1905000"/>
          <a:ext cx="4075509" cy="3733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91242" y="5791200"/>
            <a:ext cx="8800358" cy="923330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none" lIns="182880" tIns="182880" rIns="182880" bIns="182880" rtlCol="0" anchor="ctr" anchorCtr="0">
            <a:noAutofit/>
          </a:bodyPr>
          <a:lstStyle/>
          <a:p>
            <a:pPr marL="285750" indent="-285750" algn="ctr">
              <a:buFont typeface="Arial" pitchFamily="34" charset="0"/>
              <a:buChar char="•"/>
            </a:pPr>
            <a:r>
              <a:rPr lang="en-US" dirty="0" smtClean="0"/>
              <a:t>Not surprisingly, MRR and Growth in MRR directly correlate to sales hiring rate</a:t>
            </a:r>
          </a:p>
        </p:txBody>
      </p:sp>
    </p:spTree>
    <p:extLst>
      <p:ext uri="{BB962C8B-B14F-4D97-AF65-F5344CB8AC3E}">
        <p14:creationId xmlns:p14="http://schemas.microsoft.com/office/powerpoint/2010/main" val="324818783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Comparison: hiring one versus two sales people per month</a:t>
            </a:r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43135782"/>
              </p:ext>
            </p:extLst>
          </p:nvPr>
        </p:nvGraphicFramePr>
        <p:xfrm>
          <a:off x="152400" y="1828800"/>
          <a:ext cx="3762235" cy="380404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30724191"/>
              </p:ext>
            </p:extLst>
          </p:nvPr>
        </p:nvGraphicFramePr>
        <p:xfrm>
          <a:off x="4419600" y="1828800"/>
          <a:ext cx="4186237" cy="380404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Line Callout 1 4"/>
          <p:cNvSpPr/>
          <p:nvPr/>
        </p:nvSpPr>
        <p:spPr>
          <a:xfrm>
            <a:off x="2133600" y="5791200"/>
            <a:ext cx="1580871" cy="685800"/>
          </a:xfrm>
          <a:prstGeom prst="borderCallout1">
            <a:avLst>
              <a:gd name="adj1" fmla="val -11694"/>
              <a:gd name="adj2" fmla="val 65445"/>
              <a:gd name="adj3" fmla="val -213992"/>
              <a:gd name="adj4" fmla="val 37322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The time to breakeven remains the same</a:t>
            </a:r>
            <a:endParaRPr lang="en-US" sz="1400" dirty="0"/>
          </a:p>
        </p:txBody>
      </p:sp>
      <p:sp>
        <p:nvSpPr>
          <p:cNvPr id="6" name="Line Callout 1 5"/>
          <p:cNvSpPr/>
          <p:nvPr/>
        </p:nvSpPr>
        <p:spPr>
          <a:xfrm>
            <a:off x="4724400" y="5867400"/>
            <a:ext cx="1580871" cy="685800"/>
          </a:xfrm>
          <a:prstGeom prst="borderCallout1">
            <a:avLst>
              <a:gd name="adj1" fmla="val -14898"/>
              <a:gd name="adj2" fmla="val 80161"/>
              <a:gd name="adj3" fmla="val -181905"/>
              <a:gd name="adj4" fmla="val 148348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The cash flow trough is halved</a:t>
            </a:r>
            <a:endParaRPr lang="en-US" sz="1400" dirty="0"/>
          </a:p>
        </p:txBody>
      </p:sp>
      <p:sp>
        <p:nvSpPr>
          <p:cNvPr id="8" name="Line Callout 2 7"/>
          <p:cNvSpPr/>
          <p:nvPr/>
        </p:nvSpPr>
        <p:spPr>
          <a:xfrm>
            <a:off x="6477000" y="5867400"/>
            <a:ext cx="2133600" cy="685800"/>
          </a:xfrm>
          <a:prstGeom prst="borderCallout2">
            <a:avLst>
              <a:gd name="adj1" fmla="val 13884"/>
              <a:gd name="adj2" fmla="val 103659"/>
              <a:gd name="adj3" fmla="val 12911"/>
              <a:gd name="adj4" fmla="val 111904"/>
              <a:gd name="adj5" fmla="val -362429"/>
              <a:gd name="adj6" fmla="val 94150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Not adequately shown, but the acceleration after breakeven is also </a:t>
            </a:r>
            <a:r>
              <a:rPr lang="en-US" sz="1400" dirty="0" smtClean="0"/>
              <a:t>halved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96355394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What’s the blocker to faster growth?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006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Usually it is the rate at which you can grow leads</a:t>
            </a:r>
          </a:p>
          <a:p>
            <a:pPr lvl="1"/>
            <a:r>
              <a:rPr lang="en-US" dirty="0" smtClean="0"/>
              <a:t>Typically each lead source maxes out</a:t>
            </a:r>
          </a:p>
          <a:p>
            <a:pPr lvl="1"/>
            <a:r>
              <a:rPr lang="en-US" dirty="0" smtClean="0"/>
              <a:t>Adding new lead sources often means paying more per lead</a:t>
            </a:r>
          </a:p>
          <a:p>
            <a:pPr lvl="1"/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endParaRPr lang="en-US" dirty="0"/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dirty="0" smtClean="0"/>
              <a:t>Another blocker:</a:t>
            </a:r>
          </a:p>
          <a:p>
            <a:pPr lvl="1"/>
            <a:r>
              <a:rPr lang="en-US" dirty="0" smtClean="0"/>
              <a:t>The rate at which you can hire and train really high quality sales people</a:t>
            </a:r>
            <a:endParaRPr lang="en-US" dirty="0"/>
          </a:p>
        </p:txBody>
      </p:sp>
      <p:grpSp>
        <p:nvGrpSpPr>
          <p:cNvPr id="14" name="Group 13"/>
          <p:cNvGrpSpPr/>
          <p:nvPr/>
        </p:nvGrpSpPr>
        <p:grpSpPr>
          <a:xfrm>
            <a:off x="4483512" y="3142008"/>
            <a:ext cx="3263835" cy="1899139"/>
            <a:chOff x="762000" y="1447800"/>
            <a:chExt cx="8128693" cy="4876800"/>
          </a:xfrm>
        </p:grpSpPr>
        <p:sp>
          <p:nvSpPr>
            <p:cNvPr id="4" name="Rectangle 3"/>
            <p:cNvSpPr/>
            <p:nvPr/>
          </p:nvSpPr>
          <p:spPr>
            <a:xfrm>
              <a:off x="762000" y="1447800"/>
              <a:ext cx="7924800" cy="4876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50" dirty="0"/>
            </a:p>
          </p:txBody>
        </p:sp>
        <p:cxnSp>
          <p:nvCxnSpPr>
            <p:cNvPr id="5" name="Straight Arrow Connector 4"/>
            <p:cNvCxnSpPr/>
            <p:nvPr/>
          </p:nvCxnSpPr>
          <p:spPr>
            <a:xfrm flipV="1">
              <a:off x="1143000" y="1828800"/>
              <a:ext cx="0" cy="4114800"/>
            </a:xfrm>
            <a:prstGeom prst="straightConnector1">
              <a:avLst/>
            </a:prstGeom>
            <a:ln w="28575"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Straight Arrow Connector 5"/>
            <p:cNvCxnSpPr/>
            <p:nvPr/>
          </p:nvCxnSpPr>
          <p:spPr>
            <a:xfrm>
              <a:off x="1143000" y="5943600"/>
              <a:ext cx="7086600" cy="0"/>
            </a:xfrm>
            <a:prstGeom prst="straightConnector1">
              <a:avLst/>
            </a:prstGeom>
            <a:ln w="28575"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Freeform 6"/>
            <p:cNvSpPr/>
            <p:nvPr/>
          </p:nvSpPr>
          <p:spPr>
            <a:xfrm>
              <a:off x="4572000" y="2209800"/>
              <a:ext cx="3276602" cy="1601868"/>
            </a:xfrm>
            <a:custGeom>
              <a:avLst/>
              <a:gdLst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  <a:gd name="connsiteX0" fmla="*/ 238039 w 7292936"/>
                <a:gd name="connsiteY0" fmla="*/ 1660530 h 1680553"/>
                <a:gd name="connsiteX1" fmla="*/ 2180305 w 7292936"/>
                <a:gd name="connsiteY1" fmla="*/ 392384 h 1680553"/>
                <a:gd name="connsiteX2" fmla="*/ 7279587 w 7292936"/>
                <a:gd name="connsiteY2" fmla="*/ 78685 h 1680553"/>
                <a:gd name="connsiteX3" fmla="*/ 7292936 w 7292936"/>
                <a:gd name="connsiteY3" fmla="*/ 1680553 h 1680553"/>
                <a:gd name="connsiteX4" fmla="*/ 238039 w 7292936"/>
                <a:gd name="connsiteY4" fmla="*/ 1660530 h 1680553"/>
                <a:gd name="connsiteX0" fmla="*/ 0 w 7054897"/>
                <a:gd name="connsiteY0" fmla="*/ 1660530 h 1680553"/>
                <a:gd name="connsiteX1" fmla="*/ 1942266 w 7054897"/>
                <a:gd name="connsiteY1" fmla="*/ 392384 h 1680553"/>
                <a:gd name="connsiteX2" fmla="*/ 7041548 w 7054897"/>
                <a:gd name="connsiteY2" fmla="*/ 78685 h 1680553"/>
                <a:gd name="connsiteX3" fmla="*/ 7054897 w 7054897"/>
                <a:gd name="connsiteY3" fmla="*/ 1680553 h 1680553"/>
                <a:gd name="connsiteX4" fmla="*/ 0 w 7054897"/>
                <a:gd name="connsiteY4" fmla="*/ 1660530 h 1680553"/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  <a:gd name="connsiteX0" fmla="*/ 0 w 7054897"/>
                <a:gd name="connsiteY0" fmla="*/ 1581845 h 1601868"/>
                <a:gd name="connsiteX1" fmla="*/ 2574582 w 7054897"/>
                <a:gd name="connsiteY1" fmla="*/ 373770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054897" h="1601868">
                  <a:moveTo>
                    <a:pt x="0" y="1581845"/>
                  </a:moveTo>
                  <a:cubicBezTo>
                    <a:pt x="611046" y="899938"/>
                    <a:pt x="1400991" y="637411"/>
                    <a:pt x="2574582" y="373770"/>
                  </a:cubicBezTo>
                  <a:cubicBezTo>
                    <a:pt x="3748173" y="110129"/>
                    <a:pt x="6090962" y="25585"/>
                    <a:pt x="7041548" y="0"/>
                  </a:cubicBezTo>
                  <a:lnTo>
                    <a:pt x="7054897" y="1601868"/>
                  </a:lnTo>
                  <a:lnTo>
                    <a:pt x="0" y="1581845"/>
                  </a:lnTo>
                  <a:close/>
                </a:path>
              </a:pathLst>
            </a:custGeom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/>
                <a:t>Source C</a:t>
              </a:r>
              <a:endParaRPr lang="en-US" sz="1200" dirty="0"/>
            </a:p>
          </p:txBody>
        </p:sp>
        <p:sp>
          <p:nvSpPr>
            <p:cNvPr id="8" name="Freeform 7"/>
            <p:cNvSpPr/>
            <p:nvPr/>
          </p:nvSpPr>
          <p:spPr>
            <a:xfrm>
              <a:off x="2590801" y="3276600"/>
              <a:ext cx="5257800" cy="1601868"/>
            </a:xfrm>
            <a:custGeom>
              <a:avLst/>
              <a:gdLst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  <a:gd name="connsiteX0" fmla="*/ 238039 w 7292936"/>
                <a:gd name="connsiteY0" fmla="*/ 1660530 h 1680553"/>
                <a:gd name="connsiteX1" fmla="*/ 2180305 w 7292936"/>
                <a:gd name="connsiteY1" fmla="*/ 392384 h 1680553"/>
                <a:gd name="connsiteX2" fmla="*/ 7279587 w 7292936"/>
                <a:gd name="connsiteY2" fmla="*/ 78685 h 1680553"/>
                <a:gd name="connsiteX3" fmla="*/ 7292936 w 7292936"/>
                <a:gd name="connsiteY3" fmla="*/ 1680553 h 1680553"/>
                <a:gd name="connsiteX4" fmla="*/ 238039 w 7292936"/>
                <a:gd name="connsiteY4" fmla="*/ 1660530 h 1680553"/>
                <a:gd name="connsiteX0" fmla="*/ 0 w 7054897"/>
                <a:gd name="connsiteY0" fmla="*/ 1660530 h 1680553"/>
                <a:gd name="connsiteX1" fmla="*/ 1942266 w 7054897"/>
                <a:gd name="connsiteY1" fmla="*/ 392384 h 1680553"/>
                <a:gd name="connsiteX2" fmla="*/ 7041548 w 7054897"/>
                <a:gd name="connsiteY2" fmla="*/ 78685 h 1680553"/>
                <a:gd name="connsiteX3" fmla="*/ 7054897 w 7054897"/>
                <a:gd name="connsiteY3" fmla="*/ 1680553 h 1680553"/>
                <a:gd name="connsiteX4" fmla="*/ 0 w 7054897"/>
                <a:gd name="connsiteY4" fmla="*/ 1660530 h 1680553"/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054897" h="1601868">
                  <a:moveTo>
                    <a:pt x="0" y="1581845"/>
                  </a:moveTo>
                  <a:cubicBezTo>
                    <a:pt x="611046" y="899938"/>
                    <a:pt x="768675" y="577340"/>
                    <a:pt x="1942266" y="313699"/>
                  </a:cubicBezTo>
                  <a:cubicBezTo>
                    <a:pt x="3115857" y="50058"/>
                    <a:pt x="6090962" y="25585"/>
                    <a:pt x="7041548" y="0"/>
                  </a:cubicBezTo>
                  <a:lnTo>
                    <a:pt x="7054897" y="1601868"/>
                  </a:lnTo>
                  <a:lnTo>
                    <a:pt x="0" y="1581845"/>
                  </a:lnTo>
                  <a:close/>
                </a:path>
              </a:pathLst>
            </a:custGeom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/>
                <a:t>Source B</a:t>
              </a:r>
              <a:endParaRPr lang="en-US" sz="1200" dirty="0"/>
            </a:p>
          </p:txBody>
        </p:sp>
        <p:sp>
          <p:nvSpPr>
            <p:cNvPr id="9" name="Freeform 8"/>
            <p:cNvSpPr/>
            <p:nvPr/>
          </p:nvSpPr>
          <p:spPr>
            <a:xfrm>
              <a:off x="1154681" y="4270537"/>
              <a:ext cx="6693919" cy="1601868"/>
            </a:xfrm>
            <a:custGeom>
              <a:avLst/>
              <a:gdLst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  <a:gd name="connsiteX0" fmla="*/ 238039 w 7292936"/>
                <a:gd name="connsiteY0" fmla="*/ 1660530 h 1680553"/>
                <a:gd name="connsiteX1" fmla="*/ 2180305 w 7292936"/>
                <a:gd name="connsiteY1" fmla="*/ 392384 h 1680553"/>
                <a:gd name="connsiteX2" fmla="*/ 7279587 w 7292936"/>
                <a:gd name="connsiteY2" fmla="*/ 78685 h 1680553"/>
                <a:gd name="connsiteX3" fmla="*/ 7292936 w 7292936"/>
                <a:gd name="connsiteY3" fmla="*/ 1680553 h 1680553"/>
                <a:gd name="connsiteX4" fmla="*/ 238039 w 7292936"/>
                <a:gd name="connsiteY4" fmla="*/ 1660530 h 1680553"/>
                <a:gd name="connsiteX0" fmla="*/ 0 w 7054897"/>
                <a:gd name="connsiteY0" fmla="*/ 1660530 h 1680553"/>
                <a:gd name="connsiteX1" fmla="*/ 1942266 w 7054897"/>
                <a:gd name="connsiteY1" fmla="*/ 392384 h 1680553"/>
                <a:gd name="connsiteX2" fmla="*/ 7041548 w 7054897"/>
                <a:gd name="connsiteY2" fmla="*/ 78685 h 1680553"/>
                <a:gd name="connsiteX3" fmla="*/ 7054897 w 7054897"/>
                <a:gd name="connsiteY3" fmla="*/ 1680553 h 1680553"/>
                <a:gd name="connsiteX4" fmla="*/ 0 w 7054897"/>
                <a:gd name="connsiteY4" fmla="*/ 1660530 h 1680553"/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054897" h="1601868">
                  <a:moveTo>
                    <a:pt x="0" y="1581845"/>
                  </a:moveTo>
                  <a:cubicBezTo>
                    <a:pt x="611046" y="899938"/>
                    <a:pt x="768675" y="577340"/>
                    <a:pt x="1942266" y="313699"/>
                  </a:cubicBezTo>
                  <a:cubicBezTo>
                    <a:pt x="3115857" y="50058"/>
                    <a:pt x="6090962" y="25585"/>
                    <a:pt x="7041548" y="0"/>
                  </a:cubicBezTo>
                  <a:lnTo>
                    <a:pt x="7054897" y="1601868"/>
                  </a:lnTo>
                  <a:lnTo>
                    <a:pt x="0" y="1581845"/>
                  </a:lnTo>
                  <a:close/>
                </a:path>
              </a:pathLst>
            </a:custGeom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/>
                <a:t>Source A</a:t>
              </a:r>
              <a:endParaRPr lang="en-US" sz="1200" dirty="0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1142999" y="1600200"/>
              <a:ext cx="1346216" cy="71130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 smtClean="0"/>
                <a:t>Leads</a:t>
              </a:r>
              <a:endParaRPr lang="en-US" sz="1200" dirty="0"/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7656262" y="5244998"/>
              <a:ext cx="1234431" cy="71130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 smtClean="0"/>
                <a:t>Time</a:t>
              </a:r>
              <a:endParaRPr lang="en-US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195128126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828800" y="3303296"/>
            <a:ext cx="6096000" cy="304800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Personal Lesson Learned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Once you have a repeatable, scalable sales model:</a:t>
            </a:r>
          </a:p>
          <a:p>
            <a:pPr lvl="1"/>
            <a:r>
              <a:rPr lang="en-US" dirty="0" smtClean="0"/>
              <a:t>Grow as fast as you can</a:t>
            </a:r>
          </a:p>
          <a:p>
            <a:pPr lvl="2"/>
            <a:r>
              <a:rPr lang="en-US" dirty="0" smtClean="0"/>
              <a:t>Grab market leadership position</a:t>
            </a:r>
          </a:p>
          <a:p>
            <a:pPr lvl="1"/>
            <a:r>
              <a:rPr lang="en-US" dirty="0" smtClean="0"/>
              <a:t>Limited by:</a:t>
            </a:r>
          </a:p>
          <a:p>
            <a:pPr lvl="2"/>
            <a:r>
              <a:rPr lang="en-US" dirty="0" smtClean="0"/>
              <a:t>Available capital</a:t>
            </a:r>
          </a:p>
          <a:p>
            <a:pPr lvl="3"/>
            <a:r>
              <a:rPr lang="en-US" dirty="0" smtClean="0">
                <a:solidFill>
                  <a:schemeClr val="bg1"/>
                </a:solidFill>
              </a:rPr>
              <a:t>But capital and/or debt are easy to raise when your model works</a:t>
            </a:r>
          </a:p>
          <a:p>
            <a:pPr lvl="2"/>
            <a:r>
              <a:rPr lang="en-US" dirty="0" smtClean="0"/>
              <a:t>Growth in lead generation</a:t>
            </a:r>
          </a:p>
          <a:p>
            <a:pPr lvl="2"/>
            <a:r>
              <a:rPr lang="en-US" dirty="0" smtClean="0"/>
              <a:t>Ability to hire and train great quality sales people</a:t>
            </a:r>
          </a:p>
          <a:p>
            <a:endParaRPr lang="en-US" dirty="0"/>
          </a:p>
          <a:p>
            <a:r>
              <a:rPr lang="en-US" dirty="0" smtClean="0"/>
              <a:t>What’s the worst that can happen?</a:t>
            </a:r>
          </a:p>
          <a:p>
            <a:pPr lvl="1"/>
            <a:r>
              <a:rPr lang="en-US" dirty="0" smtClean="0"/>
              <a:t>You hire too fast and the sales model starts to break</a:t>
            </a:r>
          </a:p>
          <a:p>
            <a:pPr lvl="1"/>
            <a:r>
              <a:rPr lang="en-US" dirty="0" smtClean="0"/>
              <a:t>Solution: simply stop hiring and let the model catch up</a:t>
            </a:r>
          </a:p>
          <a:p>
            <a:pPr lvl="1"/>
            <a:endParaRPr lang="en-US" dirty="0" smtClean="0"/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182646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happens if we collect a year’s payment in advance?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66020222"/>
              </p:ext>
            </p:extLst>
          </p:nvPr>
        </p:nvGraphicFramePr>
        <p:xfrm>
          <a:off x="152400" y="1828800"/>
          <a:ext cx="4114800" cy="41969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4662397"/>
              </p:ext>
            </p:extLst>
          </p:nvPr>
        </p:nvGraphicFramePr>
        <p:xfrm>
          <a:off x="4800600" y="1840707"/>
          <a:ext cx="4114800" cy="41969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2869292" y="2819400"/>
            <a:ext cx="1321708" cy="307777"/>
          </a:xfrm>
          <a:prstGeom prst="rect">
            <a:avLst/>
          </a:prstGeom>
          <a:effectLst>
            <a:outerShdw blurRad="40000" dist="20000" dir="5400000" rotWithShape="0">
              <a:srgbClr val="000000">
                <a:alpha val="38000"/>
              </a:srgbClr>
            </a:outerShdw>
            <a:softEdge rad="63500"/>
          </a:effectLst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Year in advance</a:t>
            </a:r>
            <a:endParaRPr lang="en-US" sz="1400" dirty="0"/>
          </a:p>
        </p:txBody>
      </p:sp>
      <p:sp>
        <p:nvSpPr>
          <p:cNvPr id="7" name="TextBox 6"/>
          <p:cNvSpPr txBox="1"/>
          <p:nvPr/>
        </p:nvSpPr>
        <p:spPr>
          <a:xfrm>
            <a:off x="3127663" y="3733800"/>
            <a:ext cx="804965" cy="307777"/>
          </a:xfrm>
          <a:prstGeom prst="rect">
            <a:avLst/>
          </a:prstGeom>
          <a:effectLst>
            <a:outerShdw blurRad="40000" dist="20000" dir="5400000" rotWithShape="0">
              <a:srgbClr val="000000">
                <a:alpha val="38000"/>
              </a:srgbClr>
            </a:outerShdw>
            <a:softEdge rad="63500"/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Monthly</a:t>
            </a:r>
            <a:endParaRPr lang="en-US" sz="1400" dirty="0"/>
          </a:p>
        </p:txBody>
      </p:sp>
      <p:sp>
        <p:nvSpPr>
          <p:cNvPr id="8" name="TextBox 7"/>
          <p:cNvSpPr txBox="1"/>
          <p:nvPr/>
        </p:nvSpPr>
        <p:spPr>
          <a:xfrm>
            <a:off x="7056829" y="3048000"/>
            <a:ext cx="1321708" cy="307777"/>
          </a:xfrm>
          <a:prstGeom prst="rect">
            <a:avLst/>
          </a:prstGeom>
          <a:effectLst>
            <a:outerShdw blurRad="40000" dist="20000" dir="5400000" rotWithShape="0">
              <a:srgbClr val="000000">
                <a:alpha val="38000"/>
              </a:srgbClr>
            </a:outerShdw>
            <a:softEdge rad="63500"/>
          </a:effectLst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Year in advance</a:t>
            </a:r>
            <a:endParaRPr lang="en-US" sz="1400" dirty="0"/>
          </a:p>
        </p:txBody>
      </p:sp>
      <p:sp>
        <p:nvSpPr>
          <p:cNvPr id="9" name="TextBox 8"/>
          <p:cNvSpPr txBox="1"/>
          <p:nvPr/>
        </p:nvSpPr>
        <p:spPr>
          <a:xfrm>
            <a:off x="7848600" y="4495800"/>
            <a:ext cx="804965" cy="307777"/>
          </a:xfrm>
          <a:prstGeom prst="rect">
            <a:avLst/>
          </a:prstGeom>
          <a:effectLst>
            <a:outerShdw blurRad="40000" dist="20000" dir="5400000" rotWithShape="0">
              <a:srgbClr val="000000">
                <a:alpha val="38000"/>
              </a:srgbClr>
            </a:outerShdw>
            <a:softEdge rad="63500"/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Monthly</a:t>
            </a:r>
            <a:endParaRPr lang="en-US" sz="1400" dirty="0"/>
          </a:p>
        </p:txBody>
      </p:sp>
      <p:sp>
        <p:nvSpPr>
          <p:cNvPr id="10" name="Line Callout 1 9"/>
          <p:cNvSpPr/>
          <p:nvPr/>
        </p:nvSpPr>
        <p:spPr>
          <a:xfrm>
            <a:off x="7056830" y="6019800"/>
            <a:ext cx="1763042" cy="609600"/>
          </a:xfrm>
          <a:prstGeom prst="borderCallout1">
            <a:avLst>
              <a:gd name="adj1" fmla="val -7528"/>
              <a:gd name="adj2" fmla="val 20859"/>
              <a:gd name="adj3" fmla="val -81138"/>
              <a:gd name="adj4" fmla="val 9161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Getting paid a year in advance eliminates the cash flow trough</a:t>
            </a:r>
            <a:endParaRPr lang="en-US" sz="1400" dirty="0"/>
          </a:p>
        </p:txBody>
      </p:sp>
      <p:cxnSp>
        <p:nvCxnSpPr>
          <p:cNvPr id="12" name="Straight Connector 11"/>
          <p:cNvCxnSpPr/>
          <p:nvPr/>
        </p:nvCxnSpPr>
        <p:spPr>
          <a:xfrm flipH="1" flipV="1">
            <a:off x="7162800" y="4803577"/>
            <a:ext cx="457200" cy="1140023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2529804" y="1447800"/>
            <a:ext cx="36870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Looking at an individual sales person</a:t>
            </a:r>
            <a:endParaRPr lang="en-US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98900796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happens if we collect a year’s payment in advance?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14616830"/>
              </p:ext>
            </p:extLst>
          </p:nvPr>
        </p:nvGraphicFramePr>
        <p:xfrm>
          <a:off x="4800600" y="2438400"/>
          <a:ext cx="3707607" cy="41445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68458103"/>
              </p:ext>
            </p:extLst>
          </p:nvPr>
        </p:nvGraphicFramePr>
        <p:xfrm>
          <a:off x="609600" y="2408634"/>
          <a:ext cx="3531394" cy="41445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Line Callout 1 4"/>
          <p:cNvSpPr/>
          <p:nvPr/>
        </p:nvSpPr>
        <p:spPr>
          <a:xfrm>
            <a:off x="5791200" y="3581400"/>
            <a:ext cx="1653178" cy="1066800"/>
          </a:xfrm>
          <a:prstGeom prst="borderCallout1">
            <a:avLst>
              <a:gd name="adj1" fmla="val 40647"/>
              <a:gd name="adj2" fmla="val 104877"/>
              <a:gd name="adj3" fmla="val 6586"/>
              <a:gd name="adj4" fmla="val 146716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Eliminates the cash flow trough, and means $35m more cash in this scenario</a:t>
            </a:r>
            <a:endParaRPr lang="en-US" sz="1400" dirty="0"/>
          </a:p>
        </p:txBody>
      </p:sp>
      <p:sp>
        <p:nvSpPr>
          <p:cNvPr id="10" name="TextBox 9"/>
          <p:cNvSpPr txBox="1"/>
          <p:nvPr/>
        </p:nvSpPr>
        <p:spPr>
          <a:xfrm>
            <a:off x="627419" y="1688068"/>
            <a:ext cx="74918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Looking at the whole company picture when hiring 2 sales people per month</a:t>
            </a:r>
            <a:endParaRPr lang="en-US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09140453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Lesson Learned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Look for ways to get customers to pay in advance</a:t>
            </a:r>
          </a:p>
          <a:p>
            <a:pPr lvl="1"/>
            <a:r>
              <a:rPr lang="en-US" dirty="0" smtClean="0"/>
              <a:t>Depending on the cost of your capital, this can be worth fairly large discounts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862080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of lowering Churn</a:t>
            </a:r>
            <a:endParaRPr lang="en-US" dirty="0"/>
          </a:p>
        </p:txBody>
      </p:sp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47632273"/>
              </p:ext>
            </p:extLst>
          </p:nvPr>
        </p:nvGraphicFramePr>
        <p:xfrm>
          <a:off x="419101" y="1371600"/>
          <a:ext cx="3733800" cy="42052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61598999"/>
              </p:ext>
            </p:extLst>
          </p:nvPr>
        </p:nvGraphicFramePr>
        <p:xfrm>
          <a:off x="4914901" y="1371600"/>
          <a:ext cx="3619499" cy="42052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91242" y="5791200"/>
            <a:ext cx="8800358" cy="923330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none" lIns="182880" tIns="182880" rIns="182880" bIns="182880" rtlCol="0" anchor="ctr" anchorCtr="0">
            <a:noAutofit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Impact of lower churn rate is felt more heavily in the later years, as expected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It has a significant impact on the long term profitability of the business</a:t>
            </a:r>
          </a:p>
        </p:txBody>
      </p:sp>
    </p:spTree>
    <p:extLst>
      <p:ext uri="{BB962C8B-B14F-4D97-AF65-F5344CB8AC3E}">
        <p14:creationId xmlns:p14="http://schemas.microsoft.com/office/powerpoint/2010/main" val="113344548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way to get to negative Churn</a:t>
            </a:r>
            <a:endParaRPr lang="en-US" dirty="0"/>
          </a:p>
        </p:txBody>
      </p:sp>
      <p:sp>
        <p:nvSpPr>
          <p:cNvPr id="5" name="Trapezoid 4"/>
          <p:cNvSpPr/>
          <p:nvPr/>
        </p:nvSpPr>
        <p:spPr>
          <a:xfrm flipV="1">
            <a:off x="1066800" y="1600200"/>
            <a:ext cx="28956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Trapezoid 5"/>
          <p:cNvSpPr/>
          <p:nvPr/>
        </p:nvSpPr>
        <p:spPr>
          <a:xfrm flipV="1">
            <a:off x="1298181" y="2519050"/>
            <a:ext cx="2435619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rapezoid 6"/>
          <p:cNvSpPr/>
          <p:nvPr/>
        </p:nvSpPr>
        <p:spPr>
          <a:xfrm flipV="1">
            <a:off x="1524000" y="3429000"/>
            <a:ext cx="19812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8" name="Trapezoid 7"/>
          <p:cNvSpPr/>
          <p:nvPr/>
        </p:nvSpPr>
        <p:spPr>
          <a:xfrm flipV="1">
            <a:off x="1752600" y="4343400"/>
            <a:ext cx="15240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rapezoid 8"/>
          <p:cNvSpPr/>
          <p:nvPr/>
        </p:nvSpPr>
        <p:spPr>
          <a:xfrm>
            <a:off x="1660266" y="5257800"/>
            <a:ext cx="1752600" cy="1143000"/>
          </a:xfrm>
          <a:prstGeom prst="trapezoid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Expand, Upsell, Cross Sell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787104" y="1796534"/>
            <a:ext cx="145777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Top of Funnel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622368" y="2715384"/>
            <a:ext cx="178446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Middle of Funnel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880239" y="3625334"/>
            <a:ext cx="12715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Inside Sales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910537" y="4539734"/>
            <a:ext cx="128432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Closed Deal</a:t>
            </a:r>
          </a:p>
        </p:txBody>
      </p:sp>
      <p:sp>
        <p:nvSpPr>
          <p:cNvPr id="16" name="Line Callout 1 15"/>
          <p:cNvSpPr/>
          <p:nvPr/>
        </p:nvSpPr>
        <p:spPr>
          <a:xfrm>
            <a:off x="5486400" y="3625334"/>
            <a:ext cx="2209800" cy="1283732"/>
          </a:xfrm>
          <a:prstGeom prst="borderCallout1">
            <a:avLst>
              <a:gd name="adj1" fmla="val 73415"/>
              <a:gd name="adj2" fmla="val -4965"/>
              <a:gd name="adj3" fmla="val 158054"/>
              <a:gd name="adj4" fmla="val -91741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Increasing revenue per client over time will create negative churn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55390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Where this is applicable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Applies </a:t>
            </a:r>
            <a:r>
              <a:rPr lang="en-US" dirty="0"/>
              <a:t>equally well to any other form of recurring revenue business where there is a </a:t>
            </a:r>
            <a:r>
              <a:rPr lang="en-US" dirty="0" err="1"/>
              <a:t>salesforce</a:t>
            </a:r>
            <a:r>
              <a:rPr lang="en-US" dirty="0"/>
              <a:t> needed</a:t>
            </a:r>
          </a:p>
          <a:p>
            <a:r>
              <a:rPr lang="en-US" dirty="0"/>
              <a:t>Does not apply to the perfect business: </a:t>
            </a:r>
            <a:r>
              <a:rPr lang="en-US" dirty="0" err="1"/>
              <a:t>touchless</a:t>
            </a:r>
            <a:r>
              <a:rPr lang="en-US" dirty="0"/>
              <a:t> </a:t>
            </a:r>
            <a:r>
              <a:rPr lang="en-US" dirty="0" smtClean="0"/>
              <a:t>conversion</a:t>
            </a:r>
          </a:p>
          <a:p>
            <a:pPr lvl="1"/>
            <a:r>
              <a:rPr lang="en-US" dirty="0" smtClean="0"/>
              <a:t>Those are usually extremely profitable early on</a:t>
            </a:r>
          </a:p>
          <a:p>
            <a:pPr lvl="1"/>
            <a:r>
              <a:rPr lang="en-US" dirty="0" smtClean="0"/>
              <a:t>This will be covered in a separate model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484990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is this model important?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When you get to the point of having a repeatable, scalable sales model, you should hit the accelerator pedal</a:t>
            </a:r>
          </a:p>
          <a:p>
            <a:pPr lvl="1"/>
            <a:r>
              <a:rPr lang="en-US" dirty="0" smtClean="0"/>
              <a:t>This model will help you show your investors and board members why that will involve a short term increase in burn rate</a:t>
            </a:r>
          </a:p>
          <a:p>
            <a:pPr lvl="2"/>
            <a:r>
              <a:rPr lang="en-US" dirty="0" smtClean="0"/>
              <a:t>But a resultant high growth, high profit business</a:t>
            </a:r>
          </a:p>
        </p:txBody>
      </p:sp>
    </p:spTree>
    <p:extLst>
      <p:ext uri="{BB962C8B-B14F-4D97-AF65-F5344CB8AC3E}">
        <p14:creationId xmlns:p14="http://schemas.microsoft.com/office/powerpoint/2010/main" val="103236121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to use the Model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smtClean="0"/>
              <a:t>Looks complex, but actually simple to use</a:t>
            </a:r>
          </a:p>
          <a:p>
            <a:r>
              <a:rPr lang="en-US" dirty="0" smtClean="0"/>
              <a:t>There are only a few inputs</a:t>
            </a:r>
          </a:p>
          <a:p>
            <a:pPr lvl="1"/>
            <a:r>
              <a:rPr lang="en-US" dirty="0" smtClean="0"/>
              <a:t>Those input cells are clearly marked in Orange</a:t>
            </a:r>
          </a:p>
          <a:p>
            <a:r>
              <a:rPr lang="en-US" dirty="0" smtClean="0"/>
              <a:t>Four sections</a:t>
            </a:r>
          </a:p>
          <a:p>
            <a:pPr lvl="1"/>
            <a:r>
              <a:rPr lang="en-US" dirty="0" smtClean="0"/>
              <a:t>How a single sales person looks</a:t>
            </a:r>
          </a:p>
          <a:p>
            <a:pPr lvl="1"/>
            <a:r>
              <a:rPr lang="en-US" dirty="0" smtClean="0"/>
              <a:t>What happens when you hire multiple sales people over time</a:t>
            </a:r>
          </a:p>
          <a:p>
            <a:pPr lvl="1"/>
            <a:r>
              <a:rPr lang="en-US" dirty="0" smtClean="0"/>
              <a:t>What happens if you collect a years payment in advance</a:t>
            </a:r>
          </a:p>
          <a:p>
            <a:pPr lvl="1"/>
            <a:r>
              <a:rPr lang="en-US" dirty="0" smtClean="0"/>
              <a:t>Comparison of two different hiring rates (second tab)</a:t>
            </a:r>
          </a:p>
          <a:p>
            <a:pPr lvl="1"/>
            <a:r>
              <a:rPr lang="en-US" dirty="0" smtClean="0"/>
              <a:t>Comparison of two different churn rates (third tab)</a:t>
            </a:r>
          </a:p>
          <a:p>
            <a:endParaRPr lang="en-US" dirty="0" smtClean="0"/>
          </a:p>
          <a:p>
            <a:r>
              <a:rPr lang="en-US" dirty="0" smtClean="0"/>
              <a:t>The slides are linked to the spreadsheet</a:t>
            </a:r>
          </a:p>
          <a:p>
            <a:pPr lvl="1"/>
            <a:r>
              <a:rPr lang="en-US" dirty="0" smtClean="0"/>
              <a:t>Save them in the same directory then change the spreadsheet</a:t>
            </a:r>
          </a:p>
          <a:p>
            <a:pPr lvl="1"/>
            <a:r>
              <a:rPr lang="en-US" dirty="0" smtClean="0"/>
              <a:t>The slides will update, providing prettier graphs</a:t>
            </a:r>
          </a:p>
          <a:p>
            <a:endParaRPr lang="en-US" dirty="0"/>
          </a:p>
          <a:p>
            <a:r>
              <a:rPr lang="en-US" dirty="0" smtClean="0"/>
              <a:t>Some complex </a:t>
            </a:r>
            <a:r>
              <a:rPr lang="en-US" dirty="0" err="1" smtClean="0"/>
              <a:t>calcs</a:t>
            </a:r>
            <a:r>
              <a:rPr lang="en-US" dirty="0" smtClean="0"/>
              <a:t> are hidden in rows 9 and 21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018873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There are some important variables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Important to play </a:t>
            </a:r>
            <a:r>
              <a:rPr lang="en-US" dirty="0"/>
              <a:t>around with factors </a:t>
            </a:r>
            <a:r>
              <a:rPr lang="en-US" dirty="0" smtClean="0"/>
              <a:t>like:</a:t>
            </a:r>
          </a:p>
          <a:p>
            <a:pPr lvl="1"/>
            <a:r>
              <a:rPr lang="en-US" dirty="0" smtClean="0"/>
              <a:t>cost </a:t>
            </a:r>
            <a:r>
              <a:rPr lang="en-US" dirty="0"/>
              <a:t>per </a:t>
            </a:r>
            <a:r>
              <a:rPr lang="en-US" dirty="0" smtClean="0"/>
              <a:t>lead</a:t>
            </a:r>
          </a:p>
          <a:p>
            <a:pPr lvl="1"/>
            <a:r>
              <a:rPr lang="en-US" dirty="0" smtClean="0"/>
              <a:t>average </a:t>
            </a:r>
            <a:r>
              <a:rPr lang="en-US" dirty="0"/>
              <a:t>deal </a:t>
            </a:r>
            <a:r>
              <a:rPr lang="en-US" dirty="0" smtClean="0"/>
              <a:t>size</a:t>
            </a:r>
          </a:p>
          <a:p>
            <a:pPr lvl="1"/>
            <a:r>
              <a:rPr lang="en-US" dirty="0" smtClean="0"/>
              <a:t>Sales force productivity (lower the monthly target)</a:t>
            </a:r>
          </a:p>
          <a:p>
            <a:pPr lvl="1"/>
            <a:r>
              <a:rPr lang="en-US" dirty="0" smtClean="0"/>
              <a:t>etc</a:t>
            </a:r>
            <a:r>
              <a:rPr lang="en-US" dirty="0"/>
              <a:t>. </a:t>
            </a:r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r>
              <a:rPr lang="en-US" dirty="0" smtClean="0"/>
              <a:t>… and see how they impact the economics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315595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Important Note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figures I have used should not be taken as a default set of values for any SaaS business</a:t>
            </a:r>
          </a:p>
          <a:p>
            <a:pPr lvl="1"/>
            <a:r>
              <a:rPr lang="en-US" dirty="0" smtClean="0"/>
              <a:t>There are going to be wide variations in funnel efficiencies that will make each individual business considerably different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21757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Modeling a single sales hire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A good starting point</a:t>
            </a:r>
          </a:p>
        </p:txBody>
      </p:sp>
    </p:spTree>
    <p:extLst>
      <p:ext uri="{BB962C8B-B14F-4D97-AF65-F5344CB8AC3E}">
        <p14:creationId xmlns:p14="http://schemas.microsoft.com/office/powerpoint/2010/main" val="41245598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Key Variables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8966535"/>
              </p:ext>
            </p:extLst>
          </p:nvPr>
        </p:nvGraphicFramePr>
        <p:xfrm>
          <a:off x="666488" y="1524002"/>
          <a:ext cx="7760662" cy="4648200"/>
        </p:xfrm>
        <a:graphic>
          <a:graphicData uri="http://schemas.openxmlformats.org/drawingml/2006/table">
            <a:tbl>
              <a:tblPr/>
              <a:tblGrid>
                <a:gridCol w="3182462"/>
                <a:gridCol w="1241161"/>
                <a:gridCol w="1077491"/>
                <a:gridCol w="1077491"/>
                <a:gridCol w="1182057"/>
              </a:tblGrid>
              <a:tr h="300589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Sales compensation and overhead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Base Compensation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$           50,000 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Variable Compensation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$           55,000 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with 50% draw for first four months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Draw on Variable Comp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100%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70%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30%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Productivity Ramp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33%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66%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100%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Additional overhead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$           30,000 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494605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Sales attrition factor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15%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 factor to discount bookings to account for failed sales hires and attrition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6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On target annual  bookings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  Annual Bookings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500,000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ACV (Annual Contract Value)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  Monthly Bookings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$           41,667 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ACV (Annual Contract Value)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  Monthly Bookings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$             3,472 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Billed monthly (=ACV / 12)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6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Churn Rate and Margin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Churn Rate (monthly)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2.50%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Gross Margin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80.00%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182223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000" dirty="0" smtClean="0"/>
              <a:t>How Revenue Builds for a SaaS Salesperson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200" dirty="0" smtClean="0"/>
              <a:t>(assuming no ramp up time)</a:t>
            </a:r>
            <a:endParaRPr lang="en-US" dirty="0"/>
          </a:p>
        </p:txBody>
      </p:sp>
      <p:graphicFrame>
        <p:nvGraphicFramePr>
          <p:cNvPr id="7" name="Chart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99484668"/>
              </p:ext>
            </p:extLst>
          </p:nvPr>
        </p:nvGraphicFramePr>
        <p:xfrm>
          <a:off x="4629149" y="1447800"/>
          <a:ext cx="4229101" cy="533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Chart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72918543"/>
              </p:ext>
            </p:extLst>
          </p:nvPr>
        </p:nvGraphicFramePr>
        <p:xfrm>
          <a:off x="285749" y="1447800"/>
          <a:ext cx="4086225" cy="533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40882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Looking at a Single Salesperson</a:t>
            </a:r>
            <a:endParaRPr lang="en-US" dirty="0"/>
          </a:p>
        </p:txBody>
      </p:sp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85896375"/>
              </p:ext>
            </p:extLst>
          </p:nvPr>
        </p:nvGraphicFramePr>
        <p:xfrm>
          <a:off x="4648200" y="1524000"/>
          <a:ext cx="4138613" cy="4648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Chart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47222282"/>
              </p:ext>
            </p:extLst>
          </p:nvPr>
        </p:nvGraphicFramePr>
        <p:xfrm>
          <a:off x="381000" y="1524000"/>
          <a:ext cx="3886200" cy="4648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7320512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Cash Flow Gap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96246942"/>
              </p:ext>
            </p:extLst>
          </p:nvPr>
        </p:nvGraphicFramePr>
        <p:xfrm>
          <a:off x="4777382" y="1596626"/>
          <a:ext cx="4264820" cy="427077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53944473"/>
              </p:ext>
            </p:extLst>
          </p:nvPr>
        </p:nvGraphicFramePr>
        <p:xfrm>
          <a:off x="101797" y="1603772"/>
          <a:ext cx="4572000" cy="43398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pSp>
        <p:nvGrpSpPr>
          <p:cNvPr id="9" name="Group 8"/>
          <p:cNvGrpSpPr/>
          <p:nvPr/>
        </p:nvGrpSpPr>
        <p:grpSpPr>
          <a:xfrm>
            <a:off x="914401" y="3467100"/>
            <a:ext cx="2286000" cy="2019300"/>
            <a:chOff x="1107959" y="3200400"/>
            <a:chExt cx="1178041" cy="914400"/>
          </a:xfrm>
        </p:grpSpPr>
        <p:sp>
          <p:nvSpPr>
            <p:cNvPr id="5" name="Freeform 4"/>
            <p:cNvSpPr/>
            <p:nvPr/>
          </p:nvSpPr>
          <p:spPr>
            <a:xfrm>
              <a:off x="1107959" y="3200400"/>
              <a:ext cx="1178041" cy="914400"/>
            </a:xfrm>
            <a:custGeom>
              <a:avLst/>
              <a:gdLst>
                <a:gd name="connsiteX0" fmla="*/ 0 w 1074587"/>
                <a:gd name="connsiteY0" fmla="*/ 6674 h 774236"/>
                <a:gd name="connsiteX1" fmla="*/ 1074587 w 1074587"/>
                <a:gd name="connsiteY1" fmla="*/ 0 h 774236"/>
                <a:gd name="connsiteX2" fmla="*/ 40047 w 1074587"/>
                <a:gd name="connsiteY2" fmla="*/ 774236 h 774236"/>
                <a:gd name="connsiteX3" fmla="*/ 0 w 1074587"/>
                <a:gd name="connsiteY3" fmla="*/ 6674 h 774236"/>
                <a:gd name="connsiteX0" fmla="*/ 0 w 1074587"/>
                <a:gd name="connsiteY0" fmla="*/ 6674 h 794259"/>
                <a:gd name="connsiteX1" fmla="*/ 1074587 w 1074587"/>
                <a:gd name="connsiteY1" fmla="*/ 0 h 794259"/>
                <a:gd name="connsiteX2" fmla="*/ 1 w 1074587"/>
                <a:gd name="connsiteY2" fmla="*/ 794259 h 794259"/>
                <a:gd name="connsiteX3" fmla="*/ 0 w 1074587"/>
                <a:gd name="connsiteY3" fmla="*/ 6674 h 7942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74587" h="794259">
                  <a:moveTo>
                    <a:pt x="0" y="6674"/>
                  </a:moveTo>
                  <a:lnTo>
                    <a:pt x="1074587" y="0"/>
                  </a:lnTo>
                  <a:lnTo>
                    <a:pt x="1" y="794259"/>
                  </a:lnTo>
                  <a:cubicBezTo>
                    <a:pt x="1" y="531731"/>
                    <a:pt x="0" y="269202"/>
                    <a:pt x="0" y="6674"/>
                  </a:cubicBezTo>
                  <a:close/>
                </a:path>
              </a:pathLst>
            </a:cu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63500"/>
            </a:effectLst>
          </p:spPr>
          <p:style>
            <a:lnRef idx="1">
              <a:schemeClr val="accent5"/>
            </a:lnRef>
            <a:fillRef idx="3">
              <a:schemeClr val="accent5"/>
            </a:fillRef>
            <a:effectRef idx="2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1194685" y="3262602"/>
              <a:ext cx="579005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 smtClean="0">
                  <a:solidFill>
                    <a:schemeClr val="bg1"/>
                  </a:solidFill>
                </a:rPr>
                <a:t>Cash</a:t>
              </a:r>
              <a:br>
                <a:rPr lang="en-US" sz="1600" dirty="0" smtClean="0">
                  <a:solidFill>
                    <a:schemeClr val="bg1"/>
                  </a:solidFill>
                </a:rPr>
              </a:br>
              <a:r>
                <a:rPr lang="en-US" sz="1600" dirty="0" smtClean="0">
                  <a:solidFill>
                    <a:schemeClr val="bg1"/>
                  </a:solidFill>
                </a:rPr>
                <a:t>Gap</a:t>
              </a:r>
              <a:endParaRPr lang="en-US" sz="1600" dirty="0">
                <a:solidFill>
                  <a:schemeClr val="bg1"/>
                </a:solidFill>
              </a:endParaRPr>
            </a:p>
          </p:txBody>
        </p:sp>
      </p:grpSp>
      <p:sp>
        <p:nvSpPr>
          <p:cNvPr id="7" name="TextBox 6"/>
          <p:cNvSpPr txBox="1"/>
          <p:nvPr/>
        </p:nvSpPr>
        <p:spPr>
          <a:xfrm>
            <a:off x="5029200" y="5925979"/>
            <a:ext cx="38862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i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(Slightly later breakeven point, because Gross Profit is less than MRR)</a:t>
            </a:r>
            <a:endParaRPr lang="en-US" sz="1000" i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" name="Line Callout 2 7"/>
          <p:cNvSpPr/>
          <p:nvPr/>
        </p:nvSpPr>
        <p:spPr>
          <a:xfrm>
            <a:off x="5562600" y="2209800"/>
            <a:ext cx="1143000" cy="381000"/>
          </a:xfrm>
          <a:prstGeom prst="borderCallout2">
            <a:avLst>
              <a:gd name="adj1" fmla="val 85319"/>
              <a:gd name="adj2" fmla="val 108721"/>
              <a:gd name="adj3" fmla="val 109844"/>
              <a:gd name="adj4" fmla="val 123478"/>
              <a:gd name="adj5" fmla="val 419069"/>
              <a:gd name="adj6" fmla="val 127506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11 months to breakeven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7277340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SaaS Cash Flow Trough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56129944"/>
              </p:ext>
            </p:extLst>
          </p:nvPr>
        </p:nvGraphicFramePr>
        <p:xfrm>
          <a:off x="2384822" y="1295400"/>
          <a:ext cx="4854178" cy="4495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Line Callout 1 3"/>
          <p:cNvSpPr/>
          <p:nvPr/>
        </p:nvSpPr>
        <p:spPr>
          <a:xfrm>
            <a:off x="4495800" y="6019800"/>
            <a:ext cx="1295400" cy="609600"/>
          </a:xfrm>
          <a:prstGeom prst="borderCallout1">
            <a:avLst>
              <a:gd name="adj1" fmla="val -16287"/>
              <a:gd name="adj2" fmla="val 55042"/>
              <a:gd name="adj3" fmla="val -222537"/>
              <a:gd name="adj4" fmla="val 775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23 Months to get back the investment</a:t>
            </a:r>
            <a:endParaRPr lang="en-US" sz="1200" dirty="0"/>
          </a:p>
        </p:txBody>
      </p:sp>
      <p:sp>
        <p:nvSpPr>
          <p:cNvPr id="5" name="Line Callout 1 4"/>
          <p:cNvSpPr/>
          <p:nvPr/>
        </p:nvSpPr>
        <p:spPr>
          <a:xfrm>
            <a:off x="3124200" y="6019800"/>
            <a:ext cx="1066800" cy="609600"/>
          </a:xfrm>
          <a:prstGeom prst="borderCallout1">
            <a:avLst>
              <a:gd name="adj1" fmla="val -13002"/>
              <a:gd name="adj2" fmla="val 85183"/>
              <a:gd name="adj3" fmla="val -132757"/>
              <a:gd name="adj4" fmla="val 9986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Total amount invested: $110k</a:t>
            </a:r>
            <a:endParaRPr lang="en-US" sz="1200" dirty="0"/>
          </a:p>
        </p:txBody>
      </p:sp>
      <p:sp>
        <p:nvSpPr>
          <p:cNvPr id="6" name="Line Callout 1 5"/>
          <p:cNvSpPr/>
          <p:nvPr/>
        </p:nvSpPr>
        <p:spPr>
          <a:xfrm>
            <a:off x="6096000" y="6019800"/>
            <a:ext cx="990600" cy="609600"/>
          </a:xfrm>
          <a:prstGeom prst="borderCallout1">
            <a:avLst>
              <a:gd name="adj1" fmla="val -15192"/>
              <a:gd name="adj2" fmla="val 17667"/>
              <a:gd name="adj3" fmla="val -549910"/>
              <a:gd name="adj4" fmla="val 82234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But a great return on investment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29104317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30446</TotalTime>
  <Words>1763</Words>
  <Application>Microsoft Macintosh PowerPoint</Application>
  <PresentationFormat>On-screen Show (4:3)</PresentationFormat>
  <Paragraphs>326</Paragraphs>
  <Slides>33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6" baseType="lpstr">
      <vt:lpstr>Calibri</vt:lpstr>
      <vt:lpstr>Arial</vt:lpstr>
      <vt:lpstr>Office Theme</vt:lpstr>
      <vt:lpstr>SaaS Economics</vt:lpstr>
      <vt:lpstr>Introduction</vt:lpstr>
      <vt:lpstr>Where this is applicable</vt:lpstr>
      <vt:lpstr>Modeling a single sales hire</vt:lpstr>
      <vt:lpstr>Key Variables</vt:lpstr>
      <vt:lpstr>How Revenue Builds for a SaaS Salesperson (assuming no ramp up time)</vt:lpstr>
      <vt:lpstr>Looking at a Single Salesperson</vt:lpstr>
      <vt:lpstr>The Cash Flow Gap</vt:lpstr>
      <vt:lpstr>The SaaS Cash Flow Trough</vt:lpstr>
      <vt:lpstr>Marketing Funnel Economics</vt:lpstr>
      <vt:lpstr>Marketing Funnel Economics</vt:lpstr>
      <vt:lpstr>The model also computes CAC and LTV</vt:lpstr>
      <vt:lpstr>What we learn from the model</vt:lpstr>
      <vt:lpstr>Part 2: Scaling the Sales Force</vt:lpstr>
      <vt:lpstr>Scaling the Business</vt:lpstr>
      <vt:lpstr>PowerPoint Presentation</vt:lpstr>
      <vt:lpstr>What is a Repeatable, Scalable Sales Model?</vt:lpstr>
      <vt:lpstr>What happens at the company level when we add 2 new sales hires every month?</vt:lpstr>
      <vt:lpstr>How MRR Grows when hiring 2 salespeople per month</vt:lpstr>
      <vt:lpstr>What happens if you don’t keep hiring new sales people?</vt:lpstr>
      <vt:lpstr>Comparison: hiring one versus two sales people per month</vt:lpstr>
      <vt:lpstr>Comparison: hiring one versus two sales people per month</vt:lpstr>
      <vt:lpstr>What’s the blocker to faster growth?</vt:lpstr>
      <vt:lpstr>Personal Lesson Learned</vt:lpstr>
      <vt:lpstr>What happens if we collect a year’s payment in advance?</vt:lpstr>
      <vt:lpstr>What happens if we collect a year’s payment in advance?</vt:lpstr>
      <vt:lpstr>Lesson Learned</vt:lpstr>
      <vt:lpstr>Impact of lowering Churn</vt:lpstr>
      <vt:lpstr>A way to get to negative Churn</vt:lpstr>
      <vt:lpstr>Why is this model important?</vt:lpstr>
      <vt:lpstr>How to use the Model</vt:lpstr>
      <vt:lpstr>There are some important variables</vt:lpstr>
      <vt:lpstr>Important Note</vt:lpstr>
    </vt:vector>
  </TitlesOfParts>
  <LinksUpToDate>false</LinksUpToDate>
  <SharedDoc>false</SharedDoc>
  <HyperlinksChanged>false</HyperlinksChanged>
  <AppVersion>15.0031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David Skok</dc:creator>
  <cp:lastModifiedBy>Microsoft Office User</cp:lastModifiedBy>
  <cp:revision>140</cp:revision>
  <dcterms:created xsi:type="dcterms:W3CDTF">2010-09-06T00:11:04Z</dcterms:created>
  <dcterms:modified xsi:type="dcterms:W3CDTF">2017-02-21T18:57:32Z</dcterms:modified>
</cp:coreProperties>
</file>